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670C-8CBB-C5D6-1F80-BD236F100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C0453-854A-FC76-BED7-B66C616BD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33316-E21A-14B4-7410-09C71B54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8658F-1339-492A-318A-0FC0E044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DF459-02AD-16E2-851F-5B05F8FB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89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1856-3E1D-4626-9F84-FE51B2FB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C8220-8056-CAE9-645C-E7A38B155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9F903-6D76-7440-A571-0D9EA7B1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E7E52-D1FC-A1BE-2E5A-9CEB05DE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67DCC-B287-C336-9971-4B1D5880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09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9C264-1110-8D22-060B-C041A8E2F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59E01-64B7-D303-F709-301FF804F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42CA5-5D53-48EF-E847-BAB75660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850E-F0F2-9BFF-B517-E7D3FD8E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5011-03E7-2757-02EE-4A7E327C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087A-6C05-B0F0-B7FA-F501C863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0A0BE-4CE5-A170-EA30-B027CC2E2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2D557-E85D-1FC5-BE89-9896F5B0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A7BCA-7E95-A85D-444E-81480F39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2A3DC-A27A-3575-CAC3-95F7302A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12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6FA8-8BCB-B5CA-F5C1-FCD4ADD2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994B2-11B9-289D-DBC2-0FBF9AF15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FA42C-6635-6E51-A0B8-1BB90E4B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DD954-1F7D-B67B-AE79-DE58BEF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866D-C1BE-BD8E-201B-84D8EC6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79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BC8A-BEFE-58E0-D3D5-84700A5E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4ACD6-5FC0-A700-CC9F-D078156FC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47FE9-E075-6A9D-C75E-1D445FCA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F4E3D-8299-6F6C-D1C6-59126F97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905FC-C453-E59E-A38B-C7675F5B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6DB71-D7A7-E640-C440-715AE334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0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1604E-B2A4-7A5A-212D-0BB1F6FE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7F215-6F52-CAAA-27C6-D011FDF76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B1B60-12E1-9E0C-9EDF-10AAF82FD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ACD1B-C63A-8E3B-9CF0-49A8FE781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12AE1-26C2-D1EB-6175-93392EDFDD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16A90-22F3-E81F-12E0-1384906F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BA72A-C004-4743-7DE8-D150FB00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AEA3C-EAF0-B9C6-137D-F96D3C9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159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2AE5-0C94-82D3-5FE0-BE45EE91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E1BF5A-E71D-FFAD-3921-4EB86BCF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23E41-7F0E-9323-6C10-F8F2E2AF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802C4-AC9B-6C5B-A820-98474DF3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65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63253-8A5A-7BCF-FF00-466CD5D6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BCFAC-19C2-4705-7A25-5BB1641B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C38C8-5B63-0397-71C6-EB5AEA11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1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E67E-DCF2-826A-52C5-067516B3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9402-DFAD-716F-8840-EDE7803AC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D50A9-8C98-27A2-7427-EC9B64442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87927-8111-2BFB-D6E5-D20BCB82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A68AE-F6DA-C490-8B37-D7EB272F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4DC3B-0412-699A-8D18-750AB3A2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768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646A-D23A-E552-4D33-3FFE2638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5EBDF-7A7F-6F9E-005A-0748D3B40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DF458-A387-EAE1-4DD2-9FC052B83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AD3D5-C052-D977-EF51-B9816BB9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A9D50-CEA6-77F0-9D09-E3DDC19F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5A32A-E77A-E01B-1511-0F2A3F0C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44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B7B6C-5D81-003D-97BC-00B2128A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071F0-EF2A-413A-3C67-1F2319CA5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923EC-2066-F4BB-7D54-7A1929787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A7A7-C6B3-410F-A923-1DC44027A14D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97B67-2689-9C69-DB13-A1389489B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0F07-73F8-D618-CEA7-B850CC28B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BE99-8CBA-4741-B00D-3781E754E4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975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2CA2-5A95-4421-B4F1-99AF4E78EF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व्यवसाय नियमन </a:t>
            </a:r>
            <a:r>
              <a:rPr lang="mr-IN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विषयक</a:t>
            </a:r>
            <a: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कायदे </a:t>
            </a:r>
            <a:b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बी कॉम- II (A) </a:t>
            </a:r>
            <a:endParaRPr lang="en-IN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4E1B9-34C5-4DAB-A9E1-E5FC00742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sz="2800" dirty="0" err="1">
                <a:solidFill>
                  <a:srgbClr val="00B050"/>
                </a:solidFill>
              </a:rPr>
              <a:t>Module</a:t>
            </a:r>
            <a:r>
              <a:rPr lang="mr-IN" sz="2800" dirty="0">
                <a:solidFill>
                  <a:srgbClr val="00B050"/>
                </a:solidFill>
              </a:rPr>
              <a:t> I : </a:t>
            </a:r>
            <a:r>
              <a:rPr lang="mr-IN" sz="2800" dirty="0" err="1">
                <a:solidFill>
                  <a:srgbClr val="00B050"/>
                </a:solidFill>
              </a:rPr>
              <a:t>Concepts</a:t>
            </a:r>
            <a:r>
              <a:rPr lang="mr-IN" sz="2800" dirty="0">
                <a:solidFill>
                  <a:srgbClr val="00B050"/>
                </a:solidFill>
              </a:rPr>
              <a:t> –</a:t>
            </a:r>
          </a:p>
          <a:p>
            <a:r>
              <a:rPr lang="en-IN" sz="2800" dirty="0">
                <a:solidFill>
                  <a:srgbClr val="C00000"/>
                </a:solidFill>
              </a:rPr>
              <a:t>Definitions of </a:t>
            </a:r>
            <a:r>
              <a:rPr lang="en-IN" sz="2800" dirty="0" err="1">
                <a:solidFill>
                  <a:srgbClr val="C00000"/>
                </a:solidFill>
              </a:rPr>
              <a:t>Busuness</a:t>
            </a:r>
            <a:r>
              <a:rPr lang="en-IN" sz="2800" dirty="0">
                <a:solidFill>
                  <a:srgbClr val="C00000"/>
                </a:solidFill>
              </a:rPr>
              <a:t> Law and its sources</a:t>
            </a:r>
          </a:p>
          <a:p>
            <a:r>
              <a:rPr lang="mr-IN" sz="2800" dirty="0">
                <a:solidFill>
                  <a:srgbClr val="C00000"/>
                </a:solidFill>
              </a:rPr>
              <a:t>व्यावसायिक कायदे – व्याख्या आणि स्त्रोत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7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DE95-60AE-469D-B605-C1B24AC0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>
                <a:solidFill>
                  <a:srgbClr val="FF0000"/>
                </a:solidFill>
              </a:rPr>
              <a:t>व्यावसायिक कायदे – व्याख्या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F1A0-4F37-4B21-BD36-2EC1FC33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r-IN" dirty="0">
                <a:solidFill>
                  <a:srgbClr val="00B050"/>
                </a:solidFill>
              </a:rPr>
              <a:t>व्यापारी कायद्यांमध्ये अशा सर्व कायद्यांचा आणि नियमांचा समावेश होतो की जे व्यापारी-व्यावसायिक संस्था आणि </a:t>
            </a:r>
            <a:r>
              <a:rPr lang="mr-IN" dirty="0" err="1">
                <a:solidFill>
                  <a:srgbClr val="00B050"/>
                </a:solidFill>
              </a:rPr>
              <a:t>ब्यांकांमार्फत</a:t>
            </a:r>
            <a:r>
              <a:rPr lang="mr-IN" dirty="0">
                <a:solidFill>
                  <a:srgbClr val="00B050"/>
                </a:solidFill>
              </a:rPr>
              <a:t> होत असतात आणि ज्यातून व्यापार क्षेत्रात कार्य </a:t>
            </a:r>
            <a:r>
              <a:rPr lang="mr-IN" dirty="0" err="1">
                <a:solidFill>
                  <a:srgbClr val="00B050"/>
                </a:solidFill>
              </a:rPr>
              <a:t>करणाऱ्या</a:t>
            </a:r>
            <a:r>
              <a:rPr lang="mr-IN" dirty="0">
                <a:solidFill>
                  <a:srgbClr val="00B050"/>
                </a:solidFill>
              </a:rPr>
              <a:t> व्यक्ती आणि </a:t>
            </a:r>
            <a:r>
              <a:rPr lang="mr-IN" dirty="0" err="1">
                <a:solidFill>
                  <a:srgbClr val="00B050"/>
                </a:solidFill>
              </a:rPr>
              <a:t>संस्थात</a:t>
            </a:r>
            <a:r>
              <a:rPr lang="mr-IN" dirty="0">
                <a:solidFill>
                  <a:srgbClr val="00B050"/>
                </a:solidFill>
              </a:rPr>
              <a:t> संबंध प्रस्थापित होत असतात.</a:t>
            </a:r>
          </a:p>
          <a:p>
            <a:pPr marL="0" indent="0">
              <a:buNone/>
            </a:pPr>
            <a:r>
              <a:rPr lang="mr-IN" dirty="0"/>
              <a:t>							--- श्री. एच. के. सेन.</a:t>
            </a:r>
          </a:p>
          <a:p>
            <a:r>
              <a:rPr lang="mr-IN" dirty="0">
                <a:solidFill>
                  <a:srgbClr val="7030A0"/>
                </a:solidFill>
              </a:rPr>
              <a:t>व्यापारी कायदे म्हणजे </a:t>
            </a:r>
            <a:r>
              <a:rPr lang="mr-IN" dirty="0" err="1">
                <a:solidFill>
                  <a:srgbClr val="7030A0"/>
                </a:solidFill>
              </a:rPr>
              <a:t>व्यापारविषयक</a:t>
            </a:r>
            <a:r>
              <a:rPr lang="mr-IN" dirty="0">
                <a:solidFill>
                  <a:srgbClr val="7030A0"/>
                </a:solidFill>
              </a:rPr>
              <a:t> कायदे की ज्यांचा व्यापार –व्यवहारात </a:t>
            </a:r>
            <a:r>
              <a:rPr lang="mr-IN" dirty="0" err="1">
                <a:solidFill>
                  <a:srgbClr val="7030A0"/>
                </a:solidFill>
              </a:rPr>
              <a:t>येणाऱ्या</a:t>
            </a:r>
            <a:r>
              <a:rPr lang="mr-IN" dirty="0">
                <a:solidFill>
                  <a:srgbClr val="7030A0"/>
                </a:solidFill>
              </a:rPr>
              <a:t> सर्व घटकांशी संबंध येतो. त्यात व्यापाराशी निगडीत </a:t>
            </a:r>
            <a:r>
              <a:rPr lang="mr-IN" dirty="0" err="1">
                <a:solidFill>
                  <a:srgbClr val="7030A0"/>
                </a:solidFill>
              </a:rPr>
              <a:t>असणाऱ्या</a:t>
            </a:r>
            <a:r>
              <a:rPr lang="mr-IN" dirty="0">
                <a:solidFill>
                  <a:srgbClr val="7030A0"/>
                </a:solidFill>
              </a:rPr>
              <a:t> अनेक विषयांच्या कायद्याचा अंतर्भाव होतो. तसेच व्यापारातील प्रत्येक व्यवहारांवर नियंत्रण ठेवणे आणि अपेक्षित परिणाम साधणे या संबंधित कायदेशीर तत्वांचा समावेश होतो.</a:t>
            </a:r>
          </a:p>
          <a:p>
            <a:pPr marL="0" indent="0">
              <a:buNone/>
            </a:pPr>
            <a:r>
              <a:rPr lang="mr-IN" dirty="0"/>
              <a:t>							--- जहांगीर आणि </a:t>
            </a:r>
            <a:r>
              <a:rPr lang="mr-IN" dirty="0" err="1"/>
              <a:t>सेठना</a:t>
            </a:r>
            <a:r>
              <a:rPr lang="mr-IN" dirty="0"/>
              <a:t>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549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A0A4-D9A3-4658-9F1B-EF60E79B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800" dirty="0" err="1">
                <a:solidFill>
                  <a:srgbClr val="FF0000"/>
                </a:solidFill>
              </a:rPr>
              <a:t>व्यावसायीन</a:t>
            </a:r>
            <a:r>
              <a:rPr lang="mr-IN" sz="4800" dirty="0">
                <a:solidFill>
                  <a:srgbClr val="FF0000"/>
                </a:solidFill>
              </a:rPr>
              <a:t> कायद्यांचे </a:t>
            </a:r>
            <a:r>
              <a:rPr lang="mr-IN" sz="4800" dirty="0" err="1">
                <a:solidFill>
                  <a:srgbClr val="FF0000"/>
                </a:solidFill>
              </a:rPr>
              <a:t>स्रोत</a:t>
            </a:r>
            <a:r>
              <a:rPr lang="mr-IN" sz="4800" dirty="0">
                <a:solidFill>
                  <a:srgbClr val="FF0000"/>
                </a:solidFill>
              </a:rPr>
              <a:t>-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50F25-7C5C-4061-87DA-BA5619F55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3600" dirty="0">
                <a:solidFill>
                  <a:srgbClr val="0070C0"/>
                </a:solidFill>
              </a:rPr>
              <a:t>इंग्लीश व्यापार </a:t>
            </a:r>
            <a:r>
              <a:rPr lang="mr-IN" sz="3600" dirty="0" err="1">
                <a:solidFill>
                  <a:srgbClr val="0070C0"/>
                </a:solidFill>
              </a:rPr>
              <a:t>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</a:p>
          <a:p>
            <a:pPr marL="0" indent="0">
              <a:buNone/>
            </a:pP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भारतीय </a:t>
            </a:r>
            <a:r>
              <a:rPr lang="mr-IN" sz="3600" dirty="0" err="1">
                <a:solidFill>
                  <a:srgbClr val="0070C0"/>
                </a:solidFill>
              </a:rPr>
              <a:t>वेधानिक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</a:p>
          <a:p>
            <a:pPr marL="0" indent="0">
              <a:buNone/>
            </a:pP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 err="1">
                <a:solidFill>
                  <a:srgbClr val="0070C0"/>
                </a:solidFill>
              </a:rPr>
              <a:t>पूर्वोदाहरणे</a:t>
            </a:r>
            <a:r>
              <a:rPr lang="mr-IN" sz="3600" dirty="0">
                <a:solidFill>
                  <a:srgbClr val="0070C0"/>
                </a:solidFill>
              </a:rPr>
              <a:t> अथवा </a:t>
            </a:r>
            <a:r>
              <a:rPr lang="mr-IN" sz="3600" dirty="0" err="1">
                <a:solidFill>
                  <a:srgbClr val="0070C0"/>
                </a:solidFill>
              </a:rPr>
              <a:t>न्यायिक</a:t>
            </a:r>
            <a:r>
              <a:rPr lang="mr-IN" sz="3600" dirty="0">
                <a:solidFill>
                  <a:srgbClr val="0070C0"/>
                </a:solidFill>
              </a:rPr>
              <a:t> निर्णय </a:t>
            </a:r>
          </a:p>
          <a:p>
            <a:pPr marL="0" indent="0">
              <a:buNone/>
            </a:pP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व्यावसायिक </a:t>
            </a:r>
            <a:r>
              <a:rPr lang="mr-IN" sz="3600" dirty="0" err="1">
                <a:solidFill>
                  <a:srgbClr val="0070C0"/>
                </a:solidFill>
              </a:rPr>
              <a:t>चालीरीती</a:t>
            </a:r>
            <a:r>
              <a:rPr lang="mr-IN" sz="3600" dirty="0">
                <a:solidFill>
                  <a:srgbClr val="0070C0"/>
                </a:solidFill>
              </a:rPr>
              <a:t> व पद्धती </a:t>
            </a:r>
            <a:endParaRPr lang="en-I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8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F109-2437-47DD-ABE9-8C09458A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err="1">
                <a:solidFill>
                  <a:srgbClr val="FF0000"/>
                </a:solidFill>
              </a:rPr>
              <a:t>व्यावसायीन</a:t>
            </a:r>
            <a:r>
              <a:rPr lang="mr-IN" sz="4400" dirty="0">
                <a:solidFill>
                  <a:srgbClr val="FF0000"/>
                </a:solidFill>
              </a:rPr>
              <a:t> कायद्यांचे </a:t>
            </a:r>
            <a:r>
              <a:rPr lang="mr-IN" sz="4400" dirty="0" err="1">
                <a:solidFill>
                  <a:srgbClr val="FF0000"/>
                </a:solidFill>
              </a:rPr>
              <a:t>स्रोत</a:t>
            </a:r>
            <a:r>
              <a:rPr lang="en-IN" sz="4400" dirty="0">
                <a:solidFill>
                  <a:srgbClr val="FF0000"/>
                </a:solidFill>
              </a:rPr>
              <a:t> </a:t>
            </a:r>
            <a:r>
              <a:rPr lang="mr-IN" sz="4400" dirty="0" err="1">
                <a:solidFill>
                  <a:srgbClr val="FF0000"/>
                </a:solidFill>
              </a:rPr>
              <a:t>विस्तृतपणे</a:t>
            </a:r>
            <a:r>
              <a:rPr lang="mr-IN" sz="4400" dirty="0">
                <a:solidFill>
                  <a:srgbClr val="FF0000"/>
                </a:solidFill>
              </a:rPr>
              <a:t>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5DA90-576D-4396-8975-5972049AF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3600" dirty="0" err="1">
                <a:solidFill>
                  <a:srgbClr val="0070C0"/>
                </a:solidFill>
              </a:rPr>
              <a:t>व्यापारविषयक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  <a:r>
              <a:rPr lang="en-IN" sz="3600" dirty="0">
                <a:solidFill>
                  <a:srgbClr val="0070C0"/>
                </a:solidFill>
              </a:rPr>
              <a:t>(Commercial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कामगार </a:t>
            </a:r>
            <a:r>
              <a:rPr lang="mr-IN" sz="3600" dirty="0" err="1">
                <a:solidFill>
                  <a:srgbClr val="0070C0"/>
                </a:solidFill>
              </a:rPr>
              <a:t>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  <a:r>
              <a:rPr lang="en-IN" sz="3600" dirty="0">
                <a:solidFill>
                  <a:srgbClr val="0070C0"/>
                </a:solidFill>
              </a:rPr>
              <a:t>(Labour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महामंडळाचे कायदे </a:t>
            </a:r>
            <a:r>
              <a:rPr lang="en-IN" sz="3600" dirty="0">
                <a:solidFill>
                  <a:srgbClr val="0070C0"/>
                </a:solidFill>
              </a:rPr>
              <a:t>(Corporations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 err="1">
                <a:solidFill>
                  <a:srgbClr val="0070C0"/>
                </a:solidFill>
              </a:rPr>
              <a:t>करविषयक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  <a:r>
              <a:rPr lang="en-IN" sz="3600" dirty="0">
                <a:solidFill>
                  <a:srgbClr val="0070C0"/>
                </a:solidFill>
              </a:rPr>
              <a:t>(Taxation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वित्तीय कायदे </a:t>
            </a:r>
            <a:r>
              <a:rPr lang="en-IN" sz="3600" dirty="0">
                <a:solidFill>
                  <a:srgbClr val="0070C0"/>
                </a:solidFill>
              </a:rPr>
              <a:t>(Financial Laws)</a:t>
            </a:r>
          </a:p>
        </p:txBody>
      </p:sp>
    </p:spTree>
    <p:extLst>
      <p:ext uri="{BB962C8B-B14F-4D97-AF65-F5344CB8AC3E}">
        <p14:creationId xmlns:p14="http://schemas.microsoft.com/office/powerpoint/2010/main" val="216931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व्यवसाय नियमन विषयक कायदे  बी कॉम- II (A) </vt:lpstr>
      <vt:lpstr>व्यावसायिक कायदे – व्याख्या </vt:lpstr>
      <vt:lpstr>व्यावसायीन कायद्यांचे स्रोत-</vt:lpstr>
      <vt:lpstr>व्यावसायीन कायद्यांचे स्रोत विस्तृतपणे-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Pooja Parishwad</dc:creator>
  <cp:lastModifiedBy>Pooja Parishwad</cp:lastModifiedBy>
  <cp:revision>1</cp:revision>
  <dcterms:created xsi:type="dcterms:W3CDTF">2025-02-02T14:15:51Z</dcterms:created>
  <dcterms:modified xsi:type="dcterms:W3CDTF">2025-02-02T14:16:48Z</dcterms:modified>
</cp:coreProperties>
</file>