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670" r:id="rId21"/>
  </p:sldMasterIdLst>
  <p:sldIdLst>
    <p:sldId id="257" r:id="rId22"/>
    <p:sldId id="273" r:id="rId23"/>
    <p:sldId id="259" r:id="rId24"/>
    <p:sldId id="260" r:id="rId25"/>
    <p:sldId id="261" r:id="rId26"/>
    <p:sldId id="262" r:id="rId27"/>
    <p:sldId id="263" r:id="rId28"/>
    <p:sldId id="264" r:id="rId29"/>
    <p:sldId id="267" r:id="rId30"/>
    <p:sldId id="269" r:id="rId31"/>
    <p:sldId id="270" r:id="rId32"/>
    <p:sldId id="271" r:id="rId33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36" charset="0"/>
        <a:ea typeface="Gill Sans" pitchFamily="36" charset="0"/>
        <a:cs typeface="Gill Sans" pitchFamily="36" charset="0"/>
        <a:sym typeface="Gill Sans" pitchFamily="36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36" charset="0"/>
        <a:ea typeface="Gill Sans" pitchFamily="36" charset="0"/>
        <a:cs typeface="Gill Sans" pitchFamily="36" charset="0"/>
        <a:sym typeface="Gill Sans" pitchFamily="36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36" charset="0"/>
        <a:ea typeface="Gill Sans" pitchFamily="36" charset="0"/>
        <a:cs typeface="Gill Sans" pitchFamily="36" charset="0"/>
        <a:sym typeface="Gill Sans" pitchFamily="36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36" charset="0"/>
        <a:ea typeface="Gill Sans" pitchFamily="36" charset="0"/>
        <a:cs typeface="Gill Sans" pitchFamily="36" charset="0"/>
        <a:sym typeface="Gill Sans" pitchFamily="36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36" charset="0"/>
        <a:ea typeface="Gill Sans" pitchFamily="36" charset="0"/>
        <a:cs typeface="Gill Sans" pitchFamily="36" charset="0"/>
        <a:sym typeface="Gill Sans" pitchFamily="36" charset="0"/>
      </a:defRPr>
    </a:lvl5pPr>
    <a:lvl6pPr marL="2286000" algn="l" defTabSz="914400" rtl="0" eaLnBrk="1" latinLnBrk="0" hangingPunct="1">
      <a:defRPr sz="3200" kern="1200">
        <a:solidFill>
          <a:srgbClr val="FFFFFF"/>
        </a:solidFill>
        <a:latin typeface="Gill Sans" pitchFamily="36" charset="0"/>
        <a:ea typeface="Gill Sans" pitchFamily="36" charset="0"/>
        <a:cs typeface="Gill Sans" pitchFamily="36" charset="0"/>
        <a:sym typeface="Gill Sans" pitchFamily="36" charset="0"/>
      </a:defRPr>
    </a:lvl6pPr>
    <a:lvl7pPr marL="2743200" algn="l" defTabSz="914400" rtl="0" eaLnBrk="1" latinLnBrk="0" hangingPunct="1">
      <a:defRPr sz="3200" kern="1200">
        <a:solidFill>
          <a:srgbClr val="FFFFFF"/>
        </a:solidFill>
        <a:latin typeface="Gill Sans" pitchFamily="36" charset="0"/>
        <a:ea typeface="Gill Sans" pitchFamily="36" charset="0"/>
        <a:cs typeface="Gill Sans" pitchFamily="36" charset="0"/>
        <a:sym typeface="Gill Sans" pitchFamily="36" charset="0"/>
      </a:defRPr>
    </a:lvl7pPr>
    <a:lvl8pPr marL="3200400" algn="l" defTabSz="914400" rtl="0" eaLnBrk="1" latinLnBrk="0" hangingPunct="1">
      <a:defRPr sz="3200" kern="1200">
        <a:solidFill>
          <a:srgbClr val="FFFFFF"/>
        </a:solidFill>
        <a:latin typeface="Gill Sans" pitchFamily="36" charset="0"/>
        <a:ea typeface="Gill Sans" pitchFamily="36" charset="0"/>
        <a:cs typeface="Gill Sans" pitchFamily="36" charset="0"/>
        <a:sym typeface="Gill Sans" pitchFamily="36" charset="0"/>
      </a:defRPr>
    </a:lvl8pPr>
    <a:lvl9pPr marL="3657600" algn="l" defTabSz="914400" rtl="0" eaLnBrk="1" latinLnBrk="0" hangingPunct="1">
      <a:defRPr sz="3200" kern="1200">
        <a:solidFill>
          <a:srgbClr val="FFFFFF"/>
        </a:solidFill>
        <a:latin typeface="Gill Sans" pitchFamily="36" charset="0"/>
        <a:ea typeface="Gill Sans" pitchFamily="36" charset="0"/>
        <a:cs typeface="Gill Sans" pitchFamily="36" charset="0"/>
        <a:sym typeface="Gill Sans" pitchFamily="3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03" autoAdjust="0"/>
    <p:restoredTop sz="90929"/>
  </p:normalViewPr>
  <p:slideViewPr>
    <p:cSldViewPr>
      <p:cViewPr varScale="1">
        <p:scale>
          <a:sx n="53" d="100"/>
          <a:sy n="53" d="100"/>
        </p:scale>
        <p:origin x="1064" y="32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4700" cy="353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3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7465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8450" y="37465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1125" y="1104900"/>
            <a:ext cx="1158875" cy="521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104900"/>
            <a:ext cx="3324225" cy="521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7900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9850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8354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8450" y="38354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1125" y="1193800"/>
            <a:ext cx="1158875" cy="521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193800"/>
            <a:ext cx="3324225" cy="521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7900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9850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44525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987425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30325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685925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28825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486025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43225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00425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857625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44525" indent="-436563" algn="l" rtl="0" fontAlgn="base">
        <a:spcBef>
          <a:spcPts val="37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987425" indent="-436563" algn="l" rtl="0" fontAlgn="base">
        <a:spcBef>
          <a:spcPts val="37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30325" indent="-436563" algn="l" rtl="0" fontAlgn="base">
        <a:spcBef>
          <a:spcPts val="37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685925" indent="-436563" algn="l" rtl="0" fontAlgn="base">
        <a:spcBef>
          <a:spcPts val="37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28825" indent="-436563" algn="l" rtl="0" fontAlgn="base">
        <a:spcBef>
          <a:spcPts val="37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486025" indent="-436563" algn="l" rtl="0" fontAlgn="base">
        <a:spcBef>
          <a:spcPts val="37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43225" indent="-436563" algn="l" rtl="0" fontAlgn="base">
        <a:spcBef>
          <a:spcPts val="37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00425" indent="-436563" algn="l" rtl="0" fontAlgn="base">
        <a:spcBef>
          <a:spcPts val="37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857625" indent="-436563" algn="l" rtl="0" fontAlgn="base">
        <a:spcBef>
          <a:spcPts val="37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25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50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76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0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1270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584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1041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1498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1955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82700"/>
            <a:ext cx="81788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7465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1049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905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10334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763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7319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748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5320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892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464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9036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905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10334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763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7319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748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5320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892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464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903663" indent="-436563" algn="l" rtl="0" fontAlgn="base">
        <a:spcBef>
          <a:spcPts val="18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445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9874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303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6859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288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4860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432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004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8576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7900" y="2159000"/>
            <a:ext cx="31115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445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9874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303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6859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288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4860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432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004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8576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44525" indent="-436563" algn="l" rtl="0" fontAlgn="base">
        <a:spcBef>
          <a:spcPts val="37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987425" indent="-436563" algn="l" rtl="0" fontAlgn="base">
        <a:spcBef>
          <a:spcPts val="37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30325" indent="-436563" algn="l" rtl="0" fontAlgn="base">
        <a:spcBef>
          <a:spcPts val="37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685925" indent="-436563" algn="l" rtl="0" fontAlgn="base">
        <a:spcBef>
          <a:spcPts val="37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28825" indent="-436563" algn="l" rtl="0" fontAlgn="base">
        <a:spcBef>
          <a:spcPts val="37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486025" indent="-436563" algn="l" rtl="0" fontAlgn="base">
        <a:spcBef>
          <a:spcPts val="37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43225" indent="-436563" algn="l" rtl="0" fontAlgn="base">
        <a:spcBef>
          <a:spcPts val="37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00425" indent="-436563" algn="l" rtl="0" fontAlgn="base">
        <a:spcBef>
          <a:spcPts val="37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857625" indent="-436563" algn="l" rtl="0" fontAlgn="base">
        <a:spcBef>
          <a:spcPts val="37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445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9874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303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6859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288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4860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432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004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857625" indent="-436563" algn="l" rtl="0" fontAlgn="base">
        <a:spcBef>
          <a:spcPts val="2900"/>
        </a:spcBef>
        <a:spcAft>
          <a:spcPct val="0"/>
        </a:spcAft>
        <a:buClr>
          <a:srgbClr val="000000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marL="254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492125" indent="-284163" algn="l" rtl="0" fontAlgn="base">
        <a:spcBef>
          <a:spcPts val="20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847725" indent="-284163" algn="l" rtl="0" fontAlgn="base">
        <a:spcBef>
          <a:spcPts val="20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190625" indent="-284163" algn="l" rtl="0" fontAlgn="base">
        <a:spcBef>
          <a:spcPts val="20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533525" indent="-284163" algn="l" rtl="0" fontAlgn="base">
        <a:spcBef>
          <a:spcPts val="20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1889125" indent="-284163" algn="l" rtl="0" fontAlgn="base">
        <a:spcBef>
          <a:spcPts val="20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346325" indent="-284163" algn="l" rtl="0" fontAlgn="base">
        <a:spcBef>
          <a:spcPts val="20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803525" indent="-284163" algn="l" rtl="0" fontAlgn="base">
        <a:spcBef>
          <a:spcPts val="20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260725" indent="-284163" algn="l" rtl="0" fontAlgn="base">
        <a:spcBef>
          <a:spcPts val="20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717925" indent="-284163" algn="l" rtl="0" fontAlgn="base">
        <a:spcBef>
          <a:spcPts val="20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25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50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76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0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1270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584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1041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1498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1955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8354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1938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25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50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76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0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1270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584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1041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1498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1955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905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10334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763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7319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748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5320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892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464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9036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905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10334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763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7319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748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5320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892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464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903663" indent="-436563" algn="l" rtl="0" fontAlgn="base">
        <a:spcBef>
          <a:spcPts val="18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445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9874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303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6859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288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4860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432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004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8576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7900" y="2159000"/>
            <a:ext cx="31115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445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9874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303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6859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288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4860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432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004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8576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Body Level One</a:t>
            </a:r>
          </a:p>
          <a:p>
            <a:pPr lvl="1"/>
            <a:r>
              <a:rPr lang="en-US">
                <a:sym typeface="Gill Sans" pitchFamily="36" charset="0"/>
              </a:rPr>
              <a:t>Body Level Two</a:t>
            </a:r>
          </a:p>
          <a:p>
            <a:pPr lvl="2"/>
            <a:r>
              <a:rPr lang="en-US">
                <a:sym typeface="Gill Sans" pitchFamily="36" charset="0"/>
              </a:rPr>
              <a:t>Body Level Three</a:t>
            </a:r>
          </a:p>
          <a:p>
            <a:pPr lvl="3"/>
            <a:r>
              <a:rPr lang="en-US">
                <a:sym typeface="Gill Sans" pitchFamily="36" charset="0"/>
              </a:rPr>
              <a:t>Body Level Four</a:t>
            </a:r>
          </a:p>
          <a:p>
            <a:pPr lvl="4"/>
            <a:r>
              <a:rPr lang="en-US">
                <a:sym typeface="Gill Sans" pitchFamily="36" charset="0"/>
              </a:rPr>
              <a:t>Body Level Five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6" charset="0"/>
              </a:rPr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pitchFamily="36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pitchFamily="36" charset="0"/>
          <a:ea typeface="Gill Sans" pitchFamily="36" charset="0"/>
          <a:cs typeface="Gill Sans" pitchFamily="36" charset="0"/>
          <a:sym typeface="Gill Sans" pitchFamily="36" charset="0"/>
        </a:defRPr>
      </a:lvl9pPr>
    </p:titleStyle>
    <p:bodyStyle>
      <a:lvl1pPr marL="6445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1pPr>
      <a:lvl2pPr marL="9874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2pPr>
      <a:lvl3pPr marL="13303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3pPr>
      <a:lvl4pPr marL="16859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4pPr>
      <a:lvl5pPr marL="20288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5pPr>
      <a:lvl6pPr marL="24860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6pPr>
      <a:lvl7pPr marL="29432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7pPr>
      <a:lvl8pPr marL="34004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8pPr>
      <a:lvl9pPr marL="3857625" indent="-436563" algn="l" rtl="0" fontAlgn="base">
        <a:spcBef>
          <a:spcPts val="2900"/>
        </a:spcBef>
        <a:spcAft>
          <a:spcPct val="0"/>
        </a:spcAft>
        <a:buClr>
          <a:srgbClr val="FFFFFF"/>
        </a:buClr>
        <a:buSzPct val="171000"/>
        <a:buFont typeface="Lucida Grande" pitchFamily="3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itchFamily="3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4.bp.blogspot.com/-vz37dGZ7fnE/VAVbzWMnBvI/AAAAAAAAApc/pFKpBZMkoG8/s1600/ozone-depletion.pn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4.bp.blogspot.com/-vz37dGZ7fnE/VAVbzWMnBvI/AAAAAAAAApc/pFKpBZMkoG8/s1600/ozone-depletion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unil\Desktop\&#2323;&#2333;&#2379;&#2344;%20&#2337;&#2375;\Ozone%20Layer%20Kia%20Hai%20&amp;%20Ye%20zameen%20Ke%20Liye%20Kitna%20Faida%20Mand%20Hai%20_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213600" y="838200"/>
            <a:ext cx="2438400" cy="19050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pitchFamily="36" charset="0"/>
              <a:ea typeface="Gill Sans" pitchFamily="36" charset="0"/>
              <a:cs typeface="Gill Sans" pitchFamily="36" charset="0"/>
              <a:sym typeface="Gill Sans" pitchFamily="36" charset="0"/>
            </a:endParaRPr>
          </a:p>
        </p:txBody>
      </p:sp>
      <p:pic>
        <p:nvPicPr>
          <p:cNvPr id="5" name="Picture 4" descr="http://4.bp.blogspot.com/-vz37dGZ7fnE/VAVbzWMnBvI/AAAAAAAAApc/pFKpBZMkoG8/s1600/ozone-depletion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0"/>
            <a:ext cx="9372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9916512">
            <a:off x="660400" y="2895600"/>
            <a:ext cx="8178800" cy="1905000"/>
          </a:xfrm>
        </p:spPr>
        <p:txBody>
          <a:bodyPr/>
          <a:lstStyle/>
          <a:p>
            <a:pPr lvl="0"/>
            <a:r>
              <a:rPr lang="en-US" sz="6600" b="1" dirty="0">
                <a:solidFill>
                  <a:srgbClr val="7030A0"/>
                </a:solidFill>
              </a:rPr>
              <a:t>१६ सप्टेंबर ‘</a:t>
            </a:r>
            <a:r>
              <a:rPr lang="en-US" sz="6600" b="1" dirty="0" err="1">
                <a:solidFill>
                  <a:srgbClr val="7030A0"/>
                </a:solidFill>
              </a:rPr>
              <a:t>आंतरराष्ट्रीय</a:t>
            </a:r>
            <a:r>
              <a:rPr lang="en-US" sz="6600" b="1" dirty="0">
                <a:solidFill>
                  <a:srgbClr val="7030A0"/>
                </a:solidFill>
              </a:rPr>
              <a:t> </a:t>
            </a:r>
            <a:r>
              <a:rPr lang="en-US" sz="6600" b="1" dirty="0" err="1">
                <a:solidFill>
                  <a:srgbClr val="7030A0"/>
                </a:solidFill>
              </a:rPr>
              <a:t>ओझोन</a:t>
            </a:r>
            <a:r>
              <a:rPr lang="en-US" sz="6600" b="1" dirty="0">
                <a:solidFill>
                  <a:srgbClr val="7030A0"/>
                </a:solidFill>
              </a:rPr>
              <a:t> </a:t>
            </a:r>
            <a:r>
              <a:rPr lang="en-US" sz="6600" b="1" dirty="0" err="1">
                <a:solidFill>
                  <a:srgbClr val="7030A0"/>
                </a:solidFill>
              </a:rPr>
              <a:t>दिन</a:t>
            </a:r>
            <a:br>
              <a:rPr lang="en-US" sz="6600" dirty="0">
                <a:solidFill>
                  <a:srgbClr val="7030A0"/>
                </a:solidFill>
              </a:rPr>
            </a:b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 rot="19744035">
            <a:off x="4972873" y="8358261"/>
            <a:ext cx="9372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Gill Sans" pitchFamily="36" charset="0"/>
              </a:rPr>
              <a:t>१६ सप्टेंबर ‘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Gill Sans" pitchFamily="36" charset="0"/>
              </a:rPr>
              <a:t>आंतरराष्ट्रीय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Gill Sans" pitchFamily="36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Gill Sans" pitchFamily="36" charset="0"/>
              </a:rPr>
              <a:t>ओझोन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Gill Sans" pitchFamily="36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Gill Sans" pitchFamily="36" charset="0"/>
              </a:rPr>
              <a:t>दिन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Gill Sans" pitchFamily="3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09625" y="2305050"/>
            <a:ext cx="89535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4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dirty="0">
                <a:solidFill>
                  <a:srgbClr val="FF0000"/>
                </a:solidFill>
              </a:rPr>
              <a:t>ओझोनचा अवक्षय उपाययोजना</a:t>
            </a:r>
          </a:p>
          <a:p>
            <a:r>
              <a:rPr lang="en-US" sz="4000" b="1" dirty="0" err="1">
                <a:solidFill>
                  <a:srgbClr val="FFFF00"/>
                </a:solidFill>
              </a:rPr>
              <a:t>मॉंट्रीयल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प्रोटोकल</a:t>
            </a:r>
            <a:r>
              <a:rPr lang="mr-IN" sz="4000" b="1" dirty="0">
                <a:solidFill>
                  <a:srgbClr val="FFFF00"/>
                </a:solidFill>
              </a:rPr>
              <a:t> १९८७ </a:t>
            </a:r>
            <a:endParaRPr lang="mr-IN" sz="4000" b="1" dirty="0">
              <a:solidFill>
                <a:srgbClr val="FF0000"/>
              </a:solidFill>
            </a:endParaRPr>
          </a:p>
          <a:p>
            <a:r>
              <a:rPr lang="mr-IN" sz="4000" b="1" dirty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" y="1828801"/>
            <a:ext cx="9220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00"/>
                </a:solidFill>
              </a:rPr>
              <a:t>१९८७</a:t>
            </a:r>
            <a:r>
              <a:rPr lang="en-US" sz="2800" dirty="0"/>
              <a:t> </a:t>
            </a:r>
            <a:r>
              <a:rPr lang="en-US" sz="2800" dirty="0" err="1"/>
              <a:t>रोजी</a:t>
            </a:r>
            <a:r>
              <a:rPr lang="en-US" sz="2800" dirty="0"/>
              <a:t> </a:t>
            </a:r>
            <a:r>
              <a:rPr lang="en-US" sz="2800" dirty="0" err="1"/>
              <a:t>चोवीस</a:t>
            </a:r>
            <a:r>
              <a:rPr lang="en-US" sz="2800" dirty="0"/>
              <a:t> </a:t>
            </a:r>
            <a:r>
              <a:rPr lang="en-US" sz="2800" dirty="0" err="1"/>
              <a:t>देशांतील</a:t>
            </a:r>
            <a:r>
              <a:rPr lang="en-US" sz="2800" dirty="0"/>
              <a:t> </a:t>
            </a:r>
            <a:r>
              <a:rPr lang="en-US" sz="2800" dirty="0" err="1"/>
              <a:t>प्रतिनिधी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मॉन्ट्रीयल</a:t>
            </a:r>
            <a:r>
              <a:rPr lang="en-US" sz="2800" dirty="0"/>
              <a:t> </a:t>
            </a:r>
            <a:r>
              <a:rPr lang="en-US" sz="2800" dirty="0" err="1"/>
              <a:t>येथे</a:t>
            </a:r>
            <a:r>
              <a:rPr lang="en-US" sz="2800" dirty="0"/>
              <a:t> </a:t>
            </a:r>
            <a:r>
              <a:rPr lang="en-US" sz="2800" dirty="0" err="1"/>
              <a:t>एकत्र</a:t>
            </a:r>
            <a:r>
              <a:rPr lang="en-US" sz="2800" dirty="0"/>
              <a:t> </a:t>
            </a:r>
            <a:r>
              <a:rPr lang="en-US" sz="2800" dirty="0" err="1"/>
              <a:t>जमले</a:t>
            </a:r>
            <a:r>
              <a:rPr lang="mr-IN" sz="2800" dirty="0"/>
              <a:t> येथे </a:t>
            </a:r>
            <a:r>
              <a:rPr lang="hi-IN" sz="2800" dirty="0"/>
              <a:t>संयुक्त राष्ट्रांच्या पर्यावरण संरक्षण समितीने सप्टेंबर १९८७ मध्ये एक आंतरराष्ट्रीय करार केला </a:t>
            </a:r>
            <a:r>
              <a:rPr lang="en-US" sz="2800" dirty="0" err="1"/>
              <a:t>की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ओझोन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थराला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धोका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पोहोचविणार्‍या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रसायनांच्या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वापरांवर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बंदी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घालावी</a:t>
            </a:r>
            <a:r>
              <a:rPr lang="en-US" sz="2800" dirty="0"/>
              <a:t>. </a:t>
            </a:r>
            <a:r>
              <a:rPr lang="mr-IN" sz="2800" dirty="0"/>
              <a:t>यास </a:t>
            </a:r>
            <a:r>
              <a:rPr lang="en-US" sz="2800" b="1" dirty="0">
                <a:solidFill>
                  <a:srgbClr val="FFFF00"/>
                </a:solidFill>
              </a:rPr>
              <a:t>‘</a:t>
            </a:r>
            <a:r>
              <a:rPr lang="en-US" sz="2800" b="1" dirty="0" err="1">
                <a:solidFill>
                  <a:srgbClr val="FFFF00"/>
                </a:solidFill>
              </a:rPr>
              <a:t>मॉंट्रीयल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प्रोटोकल</a:t>
            </a:r>
            <a:r>
              <a:rPr lang="en-US" sz="2800" b="1" dirty="0">
                <a:solidFill>
                  <a:srgbClr val="FFFF00"/>
                </a:solidFill>
              </a:rPr>
              <a:t>’</a:t>
            </a:r>
            <a:r>
              <a:rPr lang="mr-IN" sz="2800" dirty="0"/>
              <a:t> असे म्हणतात. </a:t>
            </a:r>
            <a:r>
              <a:rPr lang="hi-IN" sz="2800" dirty="0"/>
              <a:t>याबाबत </a:t>
            </a:r>
            <a:r>
              <a:rPr lang="hi-IN" sz="2800" b="1" dirty="0">
                <a:solidFill>
                  <a:srgbClr val="FFFF00"/>
                </a:solidFill>
              </a:rPr>
              <a:t>जनजागृती</a:t>
            </a:r>
            <a:r>
              <a:rPr lang="hi-IN" sz="2800" dirty="0"/>
              <a:t> व्हावी म्हणून </a:t>
            </a:r>
            <a:r>
              <a:rPr lang="hi-IN" sz="2800" b="1" dirty="0">
                <a:solidFill>
                  <a:srgbClr val="FFFF00"/>
                </a:solidFill>
              </a:rPr>
              <a:t>१६ सप्टेंबर हा</a:t>
            </a:r>
            <a:r>
              <a:rPr lang="en-US" sz="2800" b="1" dirty="0">
                <a:solidFill>
                  <a:srgbClr val="FFFF00"/>
                </a:solidFill>
              </a:rPr>
              <a:t> ‘</a:t>
            </a:r>
            <a:r>
              <a:rPr lang="hi-IN" sz="2800" b="1" dirty="0">
                <a:solidFill>
                  <a:srgbClr val="FFFF00"/>
                </a:solidFill>
              </a:rPr>
              <a:t>आंतरराष्ट्रीय ओझोन दिन</a:t>
            </a:r>
            <a:r>
              <a:rPr lang="en-US" sz="2800" b="1" dirty="0">
                <a:solidFill>
                  <a:srgbClr val="FFFF00"/>
                </a:solidFill>
              </a:rPr>
              <a:t>’</a:t>
            </a:r>
            <a:r>
              <a:rPr lang="en-US" sz="2800" dirty="0"/>
              <a:t> </a:t>
            </a:r>
            <a:r>
              <a:rPr lang="hi-IN" sz="2800" dirty="0"/>
              <a:t>पाळला जातो. </a:t>
            </a:r>
            <a:endParaRPr lang="mr-IN" sz="2800" dirty="0"/>
          </a:p>
          <a:p>
            <a:pPr algn="just"/>
            <a:endParaRPr lang="mr-IN" sz="2800" dirty="0">
              <a:solidFill>
                <a:srgbClr val="FF0000"/>
              </a:solidFill>
            </a:endParaRPr>
          </a:p>
          <a:p>
            <a:pPr algn="just"/>
            <a:r>
              <a:rPr lang="mr-IN" sz="2800" dirty="0">
                <a:solidFill>
                  <a:srgbClr val="FF0000"/>
                </a:solidFill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09625" y="2305050"/>
            <a:ext cx="89535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4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dirty="0">
                <a:solidFill>
                  <a:srgbClr val="FF0000"/>
                </a:solidFill>
              </a:rPr>
              <a:t>ओझोनचा अवक्षय उपाययोजना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990600"/>
            <a:ext cx="9220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400" dirty="0"/>
              <a:t>१९८९ च्या लंडन परिषदेमुळे ओझोन अवक्षयाचे गांभीर्य लोकांच्या लक्षात आले आहे. त्याचा परिणाम म्हणून सीएफसीची निर्मिती २० टक्क्यांनी कमी झाली आहे.</a:t>
            </a:r>
            <a:endParaRPr lang="mr-IN" sz="24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400" dirty="0"/>
              <a:t>भारताने </a:t>
            </a:r>
            <a:r>
              <a:rPr lang="hi-IN" sz="2400" b="1" dirty="0">
                <a:solidFill>
                  <a:srgbClr val="FFFF00"/>
                </a:solidFill>
              </a:rPr>
              <a:t>१९९२</a:t>
            </a:r>
            <a:r>
              <a:rPr lang="en-US" sz="2400" b="1" dirty="0">
                <a:solidFill>
                  <a:srgbClr val="FFFF00"/>
                </a:solidFill>
              </a:rPr>
              <a:t>  </a:t>
            </a:r>
            <a:r>
              <a:rPr lang="hi-IN" sz="2400" b="1" dirty="0">
                <a:solidFill>
                  <a:srgbClr val="FFFF00"/>
                </a:solidFill>
              </a:rPr>
              <a:t>मध्ये माँट्रिऑल करारावर स्वाक्षरी केली आहे</a:t>
            </a:r>
            <a:r>
              <a:rPr lang="hi-IN" sz="2400" dirty="0"/>
              <a:t>.</a:t>
            </a:r>
            <a:endParaRPr lang="mr-IN" sz="24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2010पासून </a:t>
            </a:r>
            <a:r>
              <a:rPr lang="en-US" sz="2400" dirty="0" err="1"/>
              <a:t>सीएफसीच्या</a:t>
            </a:r>
            <a:r>
              <a:rPr lang="en-US" sz="2400" dirty="0"/>
              <a:t> </a:t>
            </a:r>
            <a:r>
              <a:rPr lang="en-US" sz="2400" dirty="0" err="1"/>
              <a:t>उत्पादनावर</a:t>
            </a:r>
            <a:r>
              <a:rPr lang="en-US" sz="2400" dirty="0"/>
              <a:t> </a:t>
            </a:r>
            <a:r>
              <a:rPr lang="en-US" sz="2400" dirty="0" err="1"/>
              <a:t>पूर्णपणे</a:t>
            </a:r>
            <a:r>
              <a:rPr lang="en-US" sz="2400" dirty="0"/>
              <a:t> </a:t>
            </a:r>
            <a:r>
              <a:rPr lang="en-US" sz="2400" dirty="0" err="1"/>
              <a:t>बंदी</a:t>
            </a:r>
            <a:r>
              <a:rPr lang="en-US" sz="2400" dirty="0"/>
              <a:t> </a:t>
            </a:r>
            <a:r>
              <a:rPr lang="en-US" sz="2400" dirty="0" err="1"/>
              <a:t>घालण्यात</a:t>
            </a:r>
            <a:r>
              <a:rPr lang="en-US" sz="2400" dirty="0"/>
              <a:t> </a:t>
            </a:r>
            <a:r>
              <a:rPr lang="en-US" sz="2400" dirty="0" err="1"/>
              <a:t>आली</a:t>
            </a:r>
            <a:r>
              <a:rPr lang="en-US" sz="2400" dirty="0"/>
              <a:t>. </a:t>
            </a:r>
            <a:endParaRPr lang="mr-IN" sz="24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CFC </a:t>
            </a:r>
            <a:r>
              <a:rPr lang="en-US" sz="2400" dirty="0" err="1"/>
              <a:t>वर</a:t>
            </a:r>
            <a:r>
              <a:rPr lang="en-US" sz="2400" dirty="0"/>
              <a:t> </a:t>
            </a:r>
            <a:r>
              <a:rPr lang="en-US" sz="2400" dirty="0" err="1"/>
              <a:t>आणलेल्या</a:t>
            </a:r>
            <a:r>
              <a:rPr lang="en-US" sz="2400" dirty="0"/>
              <a:t> </a:t>
            </a:r>
            <a:r>
              <a:rPr lang="en-US" sz="2400" dirty="0" err="1"/>
              <a:t>जागतीक</a:t>
            </a:r>
            <a:r>
              <a:rPr lang="en-US" sz="2400" dirty="0"/>
              <a:t> </a:t>
            </a:r>
            <a:r>
              <a:rPr lang="en-US" sz="2400" dirty="0" err="1"/>
              <a:t>बंदीमुळे</a:t>
            </a:r>
            <a:r>
              <a:rPr lang="en-US" sz="2400" dirty="0"/>
              <a:t> </a:t>
            </a:r>
            <a:r>
              <a:rPr lang="en-US" sz="2400" dirty="0" err="1"/>
              <a:t>ओझोन</a:t>
            </a:r>
            <a:r>
              <a:rPr lang="en-US" sz="2400" dirty="0"/>
              <a:t> </a:t>
            </a:r>
            <a:r>
              <a:rPr lang="en-US" sz="2400" dirty="0" err="1"/>
              <a:t>थराचा</a:t>
            </a:r>
            <a:r>
              <a:rPr lang="en-US" sz="2400" dirty="0"/>
              <a:t> </a:t>
            </a:r>
            <a:r>
              <a:rPr lang="en-US" sz="2400" dirty="0" err="1"/>
              <a:t>क्षय</a:t>
            </a:r>
            <a:r>
              <a:rPr lang="en-US" sz="2400" dirty="0"/>
              <a:t> </a:t>
            </a:r>
            <a:r>
              <a:rPr lang="en-US" sz="2400" dirty="0" err="1"/>
              <a:t>होण्याचे</a:t>
            </a:r>
            <a:r>
              <a:rPr lang="en-US" sz="2400" dirty="0"/>
              <a:t> </a:t>
            </a:r>
            <a:r>
              <a:rPr lang="en-US" sz="2400" dirty="0" err="1"/>
              <a:t>प्रमाण</a:t>
            </a:r>
            <a:r>
              <a:rPr lang="en-US" sz="2400" dirty="0"/>
              <a:t> </a:t>
            </a:r>
            <a:r>
              <a:rPr lang="en-US" sz="2400" dirty="0" err="1"/>
              <a:t>कमी</a:t>
            </a:r>
            <a:r>
              <a:rPr lang="en-US" sz="2400" dirty="0"/>
              <a:t> </a:t>
            </a:r>
            <a:r>
              <a:rPr lang="en-US" sz="2400" dirty="0" err="1"/>
              <a:t>झाले</a:t>
            </a:r>
            <a:r>
              <a:rPr lang="en-US" sz="2400" dirty="0"/>
              <a:t> </a:t>
            </a:r>
            <a:r>
              <a:rPr lang="en-US" sz="2400" dirty="0" err="1"/>
              <a:t>आहे</a:t>
            </a:r>
            <a:r>
              <a:rPr lang="en-US" sz="2400" dirty="0"/>
              <a:t> </a:t>
            </a:r>
            <a:r>
              <a:rPr lang="en-US" sz="2400" dirty="0" err="1"/>
              <a:t>असे</a:t>
            </a:r>
            <a:r>
              <a:rPr lang="en-US" sz="2400" dirty="0"/>
              <a:t> </a:t>
            </a:r>
            <a:r>
              <a:rPr lang="en-US" sz="2400" dirty="0" err="1"/>
              <a:t>शास्त्रज्ञांनी</a:t>
            </a:r>
            <a:r>
              <a:rPr lang="en-US" sz="2400" dirty="0"/>
              <a:t> २ </a:t>
            </a:r>
            <a:r>
              <a:rPr lang="en-US" sz="2400" dirty="0" err="1"/>
              <a:t>ऑगस्ट</a:t>
            </a:r>
            <a:r>
              <a:rPr lang="en-US" sz="2400" dirty="0"/>
              <a:t> २००३ </a:t>
            </a:r>
            <a:r>
              <a:rPr lang="en-US" sz="2400" dirty="0" err="1"/>
              <a:t>रोजी</a:t>
            </a:r>
            <a:r>
              <a:rPr lang="en-US" sz="2400" dirty="0"/>
              <a:t> </a:t>
            </a:r>
            <a:r>
              <a:rPr lang="en-US" sz="2400" dirty="0" err="1"/>
              <a:t>जाहीर</a:t>
            </a:r>
            <a:r>
              <a:rPr lang="en-US" sz="2400" dirty="0"/>
              <a:t> </a:t>
            </a:r>
            <a:r>
              <a:rPr lang="en-US" sz="2400" dirty="0" err="1"/>
              <a:t>केले</a:t>
            </a:r>
            <a:r>
              <a:rPr lang="mr-IN" sz="2400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  <a:p>
            <a:endParaRPr lang="en-US" sz="4000" dirty="0"/>
          </a:p>
          <a:p>
            <a:pPr algn="just"/>
            <a:endParaRPr lang="mr-IN" sz="2800" dirty="0">
              <a:solidFill>
                <a:srgbClr val="FF0000"/>
              </a:solidFill>
            </a:endParaRPr>
          </a:p>
          <a:p>
            <a:pPr algn="just"/>
            <a:r>
              <a:rPr lang="mr-IN" sz="2800" dirty="0">
                <a:solidFill>
                  <a:srgbClr val="FF0000"/>
                </a:solidFill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4.bp.blogspot.com/-vz37dGZ7fnE/VAVbzWMnBvI/AAAAAAAAApc/pFKpBZMkoG8/s1600/ozone-depletion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0" y="48768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09625" y="2305050"/>
            <a:ext cx="89535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Sunil\Desktop\ओझोन डे\ozone-earth-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0"/>
            <a:ext cx="9601200" cy="586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94000" y="60503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9600" b="1" dirty="0">
                <a:solidFill>
                  <a:srgbClr val="FF0000"/>
                </a:solidFill>
              </a:rPr>
              <a:t>धन्यवाद</a:t>
            </a:r>
            <a:r>
              <a:rPr lang="mr-IN" sz="9600" dirty="0"/>
              <a:t> </a:t>
            </a:r>
            <a:endParaRPr lang="en-US" sz="9600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7" y="2133600"/>
            <a:ext cx="9821333" cy="1633361"/>
          </a:xfrm>
        </p:spPr>
        <p:txBody>
          <a:bodyPr>
            <a:normAutofit fontScale="90000"/>
          </a:bodyPr>
          <a:lstStyle/>
          <a:p>
            <a:br>
              <a:rPr lang="mr-IN" sz="6700" b="1" dirty="0">
                <a:solidFill>
                  <a:srgbClr val="7030A0"/>
                </a:solidFill>
              </a:rPr>
            </a:br>
            <a:br>
              <a:rPr lang="mr-IN" sz="6700" b="1" dirty="0">
                <a:solidFill>
                  <a:srgbClr val="FF0000"/>
                </a:solidFill>
              </a:rPr>
            </a:br>
            <a:r>
              <a:rPr lang="en-US" sz="6700" b="1" dirty="0">
                <a:solidFill>
                  <a:srgbClr val="FF0000"/>
                </a:solidFill>
                <a:latin typeface="Candara" pitchFamily="34" charset="0"/>
              </a:rPr>
              <a:t>१६ सप्टेंबर ‘आंतरराष्ट्रीय </a:t>
            </a:r>
            <a:r>
              <a:rPr lang="en-US" sz="6700" b="1" dirty="0" err="1">
                <a:solidFill>
                  <a:srgbClr val="FF0000"/>
                </a:solidFill>
                <a:latin typeface="Candara" pitchFamily="34" charset="0"/>
              </a:rPr>
              <a:t>ओझोन</a:t>
            </a:r>
            <a:r>
              <a:rPr lang="en-US" sz="67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Candara" pitchFamily="34" charset="0"/>
              </a:rPr>
              <a:t>दिन</a:t>
            </a:r>
            <a:r>
              <a:rPr lang="mr-IN" sz="6700" b="1" dirty="0">
                <a:solidFill>
                  <a:srgbClr val="FF0000"/>
                </a:solidFill>
                <a:latin typeface="Candara" pitchFamily="34" charset="0"/>
              </a:rPr>
              <a:t>’</a:t>
            </a:r>
            <a:br>
              <a:rPr lang="en-US" sz="67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C00000"/>
                </a:solidFill>
                <a:latin typeface="404error" pitchFamily="18" charset="0"/>
              </a:rPr>
              <a:t> </a:t>
            </a:r>
            <a:br>
              <a:rPr lang="en-US" dirty="0">
                <a:solidFill>
                  <a:srgbClr val="C00000"/>
                </a:solidFill>
                <a:latin typeface="404error" pitchFamily="18" charset="0"/>
              </a:rPr>
            </a:br>
            <a:endParaRPr lang="en-US" dirty="0">
              <a:solidFill>
                <a:srgbClr val="7030A0"/>
              </a:solidFill>
              <a:latin typeface="404erro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00" y="457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800" b="1" dirty="0">
                <a:solidFill>
                  <a:srgbClr val="FFFF00"/>
                </a:solidFill>
                <a:latin typeface="Gill Sans"/>
              </a:rPr>
              <a:t>भूगोल विभाग</a:t>
            </a:r>
            <a:endParaRPr lang="en-US" sz="4800" b="1" dirty="0">
              <a:solidFill>
                <a:srgbClr val="FFFF00"/>
              </a:solidFill>
              <a:latin typeface="Gill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C3DDE-E474-45EF-78A7-B745D2C6FA0C}"/>
              </a:ext>
            </a:extLst>
          </p:cNvPr>
          <p:cNvSpPr txBox="1"/>
          <p:nvPr/>
        </p:nvSpPr>
        <p:spPr>
          <a:xfrm>
            <a:off x="499533" y="4419600"/>
            <a:ext cx="93133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r-IN" sz="4000" dirty="0">
                <a:solidFill>
                  <a:srgbClr val="FF0000"/>
                </a:solidFill>
              </a:rPr>
              <a:t>डॉ.सुनिल भोसले </a:t>
            </a:r>
          </a:p>
          <a:p>
            <a:pPr algn="ctr"/>
            <a:r>
              <a:rPr lang="mr-IN" sz="2400" dirty="0">
                <a:solidFill>
                  <a:srgbClr val="B7198E"/>
                </a:solidFill>
              </a:rPr>
              <a:t>एम.ए(भूगोल), सेट, पीएच.डी</a:t>
            </a:r>
          </a:p>
          <a:p>
            <a:pPr algn="ctr"/>
            <a:r>
              <a:rPr lang="mr-IN" sz="3200" b="1" dirty="0">
                <a:solidFill>
                  <a:srgbClr val="FF0000"/>
                </a:solidFill>
              </a:rPr>
              <a:t>दत्ताजीराव कदम आर्टस्, सायन्स अॅण्ड कॉमर्स कॉलेज इचलकरंजी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09625" y="2305050"/>
            <a:ext cx="89535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Sunil\Desktop\03-atmosphere-lay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143000"/>
            <a:ext cx="9677401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14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dirty="0">
                <a:solidFill>
                  <a:srgbClr val="FF0000"/>
                </a:solidFill>
              </a:rPr>
              <a:t>ओझोन चे वातावरणातील स्थान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65200" y="2286000"/>
            <a:ext cx="89535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4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dirty="0">
                <a:solidFill>
                  <a:srgbClr val="FF0000"/>
                </a:solidFill>
              </a:rPr>
              <a:t>ओझोन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914400"/>
            <a:ext cx="97536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4000" b="1" dirty="0">
                <a:solidFill>
                  <a:srgbClr val="FF0000"/>
                </a:solidFill>
              </a:rPr>
              <a:t>व्याख्या:</a:t>
            </a:r>
          </a:p>
          <a:p>
            <a:pPr algn="just"/>
            <a:r>
              <a:rPr lang="mr-IN" sz="4000" dirty="0">
                <a:solidFill>
                  <a:srgbClr val="FF0000"/>
                </a:solidFill>
              </a:rPr>
              <a:t>“</a:t>
            </a:r>
            <a:r>
              <a:rPr lang="mr-IN" sz="2800" dirty="0">
                <a:solidFill>
                  <a:srgbClr val="FF0000"/>
                </a:solidFill>
              </a:rPr>
              <a:t>सूर्या पासून  येणाऱ्या अतिनील किरणा </a:t>
            </a:r>
            <a:r>
              <a:rPr lang="mr-IN" sz="2800" dirty="0">
                <a:solidFill>
                  <a:schemeClr val="tx1"/>
                </a:solidFill>
              </a:rPr>
              <a:t>(</a:t>
            </a:r>
            <a:r>
              <a:rPr lang="en-US" sz="2800" dirty="0" err="1"/>
              <a:t>अल्ट्राव्हायोलेट</a:t>
            </a:r>
            <a:r>
              <a:rPr lang="mr-IN" sz="2800" dirty="0"/>
              <a:t>)</a:t>
            </a:r>
            <a:r>
              <a:rPr lang="mr-IN" sz="2800" dirty="0">
                <a:solidFill>
                  <a:srgbClr val="FF0000"/>
                </a:solidFill>
              </a:rPr>
              <a:t> पासून पृथ्वीचे संरक्षण करणाऱ्या, वातावरणाच्या </a:t>
            </a:r>
            <a:r>
              <a:rPr lang="hi-IN" sz="2800" dirty="0">
                <a:solidFill>
                  <a:srgbClr val="FF0000"/>
                </a:solidFill>
              </a:rPr>
              <a:t>स्थितांबरातील</a:t>
            </a:r>
            <a:r>
              <a:rPr lang="mr-IN" sz="2800" dirty="0">
                <a:solidFill>
                  <a:srgbClr val="FF0000"/>
                </a:solidFill>
              </a:rPr>
              <a:t> </a:t>
            </a:r>
            <a:r>
              <a:rPr lang="hi-IN" sz="2800" dirty="0">
                <a:solidFill>
                  <a:srgbClr val="FF0000"/>
                </a:solidFill>
              </a:rPr>
              <a:t>ओझोनच्या या आवरणाला</a:t>
            </a:r>
            <a:r>
              <a:rPr lang="en-US" sz="2800" dirty="0">
                <a:solidFill>
                  <a:srgbClr val="FF0000"/>
                </a:solidFill>
              </a:rPr>
              <a:t> ‘</a:t>
            </a:r>
            <a:r>
              <a:rPr lang="hi-IN" sz="2800" dirty="0">
                <a:solidFill>
                  <a:srgbClr val="FF0000"/>
                </a:solidFill>
              </a:rPr>
              <a:t>ओझोनांबर</a:t>
            </a:r>
            <a:r>
              <a:rPr lang="en-US" sz="2800" dirty="0">
                <a:solidFill>
                  <a:srgbClr val="FF0000"/>
                </a:solidFill>
              </a:rPr>
              <a:t>’ </a:t>
            </a:r>
            <a:r>
              <a:rPr lang="hi-IN" sz="2800" dirty="0">
                <a:solidFill>
                  <a:srgbClr val="FF0000"/>
                </a:solidFill>
              </a:rPr>
              <a:t>असे म्हणतात</a:t>
            </a:r>
            <a:r>
              <a:rPr lang="mr-IN" sz="2800" dirty="0">
                <a:solidFill>
                  <a:srgbClr val="FF0000"/>
                </a:solidFill>
              </a:rPr>
              <a:t>”</a:t>
            </a:r>
            <a:r>
              <a:rPr lang="hi-IN" sz="2800" dirty="0">
                <a:solidFill>
                  <a:srgbClr val="FF0000"/>
                </a:solidFill>
              </a:rPr>
              <a:t>.</a:t>
            </a:r>
            <a:r>
              <a:rPr lang="mr-IN" sz="2800" dirty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800" dirty="0">
                <a:solidFill>
                  <a:srgbClr val="FFFF00"/>
                </a:solidFill>
              </a:rPr>
              <a:t>वायू स्थितांबरातील २</a:t>
            </a:r>
            <a:r>
              <a:rPr lang="mr-IN" sz="2800" dirty="0">
                <a:solidFill>
                  <a:srgbClr val="FFFF00"/>
                </a:solidFill>
              </a:rPr>
              <a:t>० </a:t>
            </a:r>
            <a:r>
              <a:rPr lang="hi-IN" sz="2800" dirty="0">
                <a:solidFill>
                  <a:srgbClr val="FFFF00"/>
                </a:solidFill>
              </a:rPr>
              <a:t>ते ४० किमी. उंचीच्या थरात जमा होतो.</a:t>
            </a:r>
            <a:endParaRPr lang="mr-IN" sz="28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800" dirty="0">
                <a:solidFill>
                  <a:srgbClr val="FFFF00"/>
                </a:solidFill>
              </a:rPr>
              <a:t>२० ते २५ किमी. च्या पट्ट्यात त्याचे सर्वाधिक प्रमाण असते.</a:t>
            </a:r>
            <a:endParaRPr lang="mr-IN" sz="28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800" dirty="0">
                <a:solidFill>
                  <a:srgbClr val="FFFF00"/>
                </a:solidFill>
              </a:rPr>
              <a:t>वातावरणातील ९० % ओझोन स्थितांबरात आढळतो.</a:t>
            </a:r>
            <a:endParaRPr lang="mr-IN" sz="28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800" dirty="0">
                <a:solidFill>
                  <a:srgbClr val="FFFF00"/>
                </a:solidFill>
              </a:rPr>
              <a:t>ध्रुवीय प्रदेशात ओझोनाच्या थराची जाडी अधिक असते.</a:t>
            </a:r>
            <a:endParaRPr lang="mr-IN" sz="28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800" dirty="0">
                <a:solidFill>
                  <a:srgbClr val="FFFF00"/>
                </a:solidFill>
              </a:rPr>
              <a:t>विषुववृत्तीय भागात तुलनेने कमी असते.</a:t>
            </a:r>
            <a:endParaRPr lang="mr-IN" sz="28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800" dirty="0">
                <a:solidFill>
                  <a:srgbClr val="FFFF00"/>
                </a:solidFill>
              </a:rPr>
              <a:t>वातावरणात ओझोन वायूचे प्रमाण ०.००००६ टक्के इतके अल्प असते.</a:t>
            </a:r>
            <a:endParaRPr lang="en-US" sz="2800" dirty="0">
              <a:solidFill>
                <a:srgbClr val="FFFF00"/>
              </a:solidFill>
            </a:endParaRPr>
          </a:p>
          <a:p>
            <a:pPr algn="just"/>
            <a:endParaRPr lang="mr-IN" sz="2800" dirty="0">
              <a:solidFill>
                <a:srgbClr val="FF0000"/>
              </a:solidFill>
            </a:endParaRPr>
          </a:p>
          <a:p>
            <a:pPr algn="just"/>
            <a:endParaRPr lang="mr-IN" sz="2800" dirty="0">
              <a:solidFill>
                <a:srgbClr val="FF0000"/>
              </a:solidFill>
            </a:endParaRPr>
          </a:p>
          <a:p>
            <a:pPr algn="just"/>
            <a:r>
              <a:rPr lang="mr-IN" sz="2800" dirty="0">
                <a:solidFill>
                  <a:srgbClr val="FF0000"/>
                </a:solidFill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09625" y="2305050"/>
            <a:ext cx="89535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4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dirty="0">
                <a:solidFill>
                  <a:srgbClr val="FF0000"/>
                </a:solidFill>
              </a:rPr>
              <a:t>ओझोनचा शोध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1219201"/>
            <a:ext cx="9220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800" dirty="0"/>
              <a:t>१८७२ सालामध्ये बी. ब्रॉडी यांनी ऑक्सिजनाचे तीन अणू एकत्र येऊन ओझोनाचा रेणू बनलेला असतो हे सिद्ध केले </a:t>
            </a:r>
            <a:endParaRPr lang="mr-IN" sz="2800" dirty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१९१३ </a:t>
            </a:r>
            <a:r>
              <a:rPr lang="en-US" sz="2800" dirty="0" err="1"/>
              <a:t>मध्ये</a:t>
            </a:r>
            <a:r>
              <a:rPr lang="en-US" sz="2800" dirty="0"/>
              <a:t> </a:t>
            </a:r>
            <a:r>
              <a:rPr lang="en-US" sz="2800" dirty="0" err="1"/>
              <a:t>फ्रेंच</a:t>
            </a:r>
            <a:r>
              <a:rPr lang="en-US" sz="2800" dirty="0"/>
              <a:t> </a:t>
            </a:r>
            <a:r>
              <a:rPr lang="en-US" sz="2800" dirty="0" err="1"/>
              <a:t>भौतिक</a:t>
            </a:r>
            <a:r>
              <a:rPr lang="en-US" sz="2800" dirty="0"/>
              <a:t> </a:t>
            </a:r>
            <a:r>
              <a:rPr lang="en-US" sz="2800" dirty="0" err="1"/>
              <a:t>शास्त्रज्ञ</a:t>
            </a:r>
            <a:r>
              <a:rPr lang="en-US" sz="2800" dirty="0"/>
              <a:t> </a:t>
            </a:r>
            <a:r>
              <a:rPr lang="en-US" sz="2800" dirty="0" err="1"/>
              <a:t>चार्लस</a:t>
            </a:r>
            <a:r>
              <a:rPr lang="en-US" sz="2800" dirty="0"/>
              <a:t> </a:t>
            </a:r>
            <a:r>
              <a:rPr lang="en-US" sz="2800" dirty="0" err="1"/>
              <a:t>फॅब्री</a:t>
            </a:r>
            <a:r>
              <a:rPr lang="en-US" sz="2800" dirty="0"/>
              <a:t> </a:t>
            </a:r>
            <a:r>
              <a:rPr lang="en-US" sz="2800" dirty="0" err="1"/>
              <a:t>आणि</a:t>
            </a:r>
            <a:r>
              <a:rPr lang="en-US" sz="2800" dirty="0"/>
              <a:t> </a:t>
            </a:r>
            <a:r>
              <a:rPr lang="en-US" sz="2800" dirty="0" err="1"/>
              <a:t>हॅन्‍री</a:t>
            </a:r>
            <a:r>
              <a:rPr lang="en-US" sz="2800" dirty="0"/>
              <a:t> </a:t>
            </a:r>
            <a:r>
              <a:rPr lang="en-US" sz="2800" dirty="0" err="1"/>
              <a:t>बुइसन</a:t>
            </a:r>
            <a:r>
              <a:rPr lang="en-US" sz="2800" dirty="0"/>
              <a:t> </a:t>
            </a:r>
            <a:r>
              <a:rPr lang="en-US" sz="2800" dirty="0" err="1"/>
              <a:t>यांनी</a:t>
            </a:r>
            <a:r>
              <a:rPr lang="en-US" sz="2800" dirty="0"/>
              <a:t> </a:t>
            </a:r>
            <a:r>
              <a:rPr lang="en-US" sz="2800" dirty="0" err="1"/>
              <a:t>ओझोन</a:t>
            </a:r>
            <a:r>
              <a:rPr lang="en-US" sz="2800" dirty="0"/>
              <a:t> </a:t>
            </a:r>
            <a:r>
              <a:rPr lang="en-US" sz="2800" dirty="0" err="1"/>
              <a:t>थराचा</a:t>
            </a:r>
            <a:r>
              <a:rPr lang="en-US" sz="2800" dirty="0"/>
              <a:t> </a:t>
            </a:r>
            <a:r>
              <a:rPr lang="en-US" sz="2800" dirty="0" err="1"/>
              <a:t>शोध</a:t>
            </a:r>
            <a:r>
              <a:rPr lang="en-US" sz="2800" dirty="0"/>
              <a:t> </a:t>
            </a:r>
            <a:r>
              <a:rPr lang="en-US" sz="2800" dirty="0" err="1"/>
              <a:t>लावला</a:t>
            </a:r>
            <a:r>
              <a:rPr lang="en-US" sz="2800" dirty="0"/>
              <a:t>. </a:t>
            </a:r>
            <a:endParaRPr lang="mr-IN" sz="2800" dirty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१९३० </a:t>
            </a:r>
            <a:r>
              <a:rPr lang="en-US" sz="2800" dirty="0" err="1"/>
              <a:t>मध्ये</a:t>
            </a:r>
            <a:r>
              <a:rPr lang="en-US" sz="2800" dirty="0"/>
              <a:t> </a:t>
            </a:r>
            <a:r>
              <a:rPr lang="en-US" sz="2800" dirty="0" err="1"/>
              <a:t>भौतिक</a:t>
            </a:r>
            <a:r>
              <a:rPr lang="en-US" sz="2800" dirty="0"/>
              <a:t> </a:t>
            </a:r>
            <a:r>
              <a:rPr lang="en-US" sz="2800" dirty="0" err="1"/>
              <a:t>शास्त्रज्ञ</a:t>
            </a:r>
            <a:r>
              <a:rPr lang="en-US" sz="2800" dirty="0"/>
              <a:t> </a:t>
            </a:r>
            <a:r>
              <a:rPr lang="en-US" sz="2800" dirty="0" err="1"/>
              <a:t>सिडनी</a:t>
            </a:r>
            <a:r>
              <a:rPr lang="en-US" sz="2800" dirty="0"/>
              <a:t> </a:t>
            </a:r>
            <a:r>
              <a:rPr lang="en-US" sz="2800" dirty="0" err="1"/>
              <a:t>चॅपमॅन</a:t>
            </a:r>
            <a:r>
              <a:rPr lang="en-US" sz="2800" dirty="0"/>
              <a:t> </a:t>
            </a:r>
            <a:r>
              <a:rPr lang="en-US" sz="2800" dirty="0" err="1"/>
              <a:t>याने</a:t>
            </a:r>
            <a:r>
              <a:rPr lang="en-US" sz="2800" dirty="0"/>
              <a:t> </a:t>
            </a:r>
            <a:r>
              <a:rPr lang="en-US" sz="2800" dirty="0" err="1"/>
              <a:t>ओझोनचा</a:t>
            </a:r>
            <a:r>
              <a:rPr lang="en-US" sz="2800" dirty="0"/>
              <a:t> </a:t>
            </a:r>
            <a:r>
              <a:rPr lang="en-US" sz="2800" dirty="0" err="1"/>
              <a:t>थर</a:t>
            </a:r>
            <a:r>
              <a:rPr lang="en-US" sz="2800" dirty="0"/>
              <a:t> </a:t>
            </a:r>
            <a:r>
              <a:rPr lang="en-US" sz="2800" dirty="0" err="1"/>
              <a:t>तयार</a:t>
            </a:r>
            <a:r>
              <a:rPr lang="en-US" sz="2800" dirty="0"/>
              <a:t> </a:t>
            </a:r>
            <a:r>
              <a:rPr lang="en-US" sz="2800" dirty="0" err="1"/>
              <a:t>होण्याची</a:t>
            </a:r>
            <a:r>
              <a:rPr lang="en-US" sz="2800" dirty="0"/>
              <a:t> </a:t>
            </a:r>
            <a:r>
              <a:rPr lang="en-US" sz="2800" dirty="0" err="1"/>
              <a:t>प्रक्रिया</a:t>
            </a:r>
            <a:r>
              <a:rPr lang="en-US" sz="2800" dirty="0"/>
              <a:t> </a:t>
            </a:r>
            <a:r>
              <a:rPr lang="en-US" sz="2800" dirty="0" err="1"/>
              <a:t>शोधून</a:t>
            </a:r>
            <a:r>
              <a:rPr lang="en-US" sz="2800" dirty="0"/>
              <a:t> </a:t>
            </a:r>
            <a:r>
              <a:rPr lang="en-US" sz="2800" dirty="0" err="1"/>
              <a:t>काढली</a:t>
            </a:r>
            <a:r>
              <a:rPr lang="en-US" sz="2800" dirty="0"/>
              <a:t>.</a:t>
            </a:r>
            <a:endParaRPr lang="mr-IN" sz="2800" dirty="0"/>
          </a:p>
          <a:p>
            <a:pPr algn="l">
              <a:lnSpc>
                <a:spcPct val="150000"/>
              </a:lnSpc>
            </a:pPr>
            <a:endParaRPr lang="en-US" sz="2800" dirty="0"/>
          </a:p>
          <a:p>
            <a:endParaRPr lang="en-US" sz="4000" dirty="0"/>
          </a:p>
          <a:p>
            <a:pPr algn="just"/>
            <a:endParaRPr lang="mr-IN" sz="2800" dirty="0">
              <a:solidFill>
                <a:srgbClr val="FF0000"/>
              </a:solidFill>
            </a:endParaRPr>
          </a:p>
          <a:p>
            <a:pPr algn="just"/>
            <a:r>
              <a:rPr lang="mr-IN" sz="2800" dirty="0">
                <a:solidFill>
                  <a:srgbClr val="FF0000"/>
                </a:solidFill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09625" y="2305050"/>
            <a:ext cx="89535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4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dirty="0">
                <a:solidFill>
                  <a:srgbClr val="FF0000"/>
                </a:solidFill>
              </a:rPr>
              <a:t>ओझोनचा अवक्षय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1219201"/>
            <a:ext cx="9220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800" dirty="0"/>
              <a:t>ओझोन अवक्षय म्हणजे पृथ्वीच्या वातावरणात असणार्‍या ओझोन वायूच्या थरातील त्याचे प्रमाण कमी होणे.</a:t>
            </a:r>
            <a:endParaRPr lang="mr-IN" sz="28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/>
              <a:t>सर्वप्रथम</a:t>
            </a:r>
            <a:r>
              <a:rPr lang="en-US" sz="2800" dirty="0"/>
              <a:t> </a:t>
            </a:r>
            <a:r>
              <a:rPr lang="en-US" sz="2800" dirty="0" err="1"/>
              <a:t>अंटार्क्‍टिकातील</a:t>
            </a:r>
            <a:r>
              <a:rPr lang="en-US" sz="2800" dirty="0"/>
              <a:t> </a:t>
            </a:r>
            <a:r>
              <a:rPr lang="en-US" sz="2800" dirty="0" err="1"/>
              <a:t>संशोधनादरम्यान</a:t>
            </a:r>
            <a:r>
              <a:rPr lang="en-US" sz="2800" dirty="0"/>
              <a:t> </a:t>
            </a:r>
            <a:r>
              <a:rPr lang="en-US" sz="2800" dirty="0" err="1"/>
              <a:t>संशोधकांना</a:t>
            </a:r>
            <a:r>
              <a:rPr lang="en-US" sz="2800" dirty="0"/>
              <a:t> 1985मध्ये </a:t>
            </a:r>
            <a:r>
              <a:rPr lang="en-US" sz="2800" dirty="0" err="1"/>
              <a:t>सर्वप्रथम</a:t>
            </a:r>
            <a:r>
              <a:rPr lang="en-US" sz="2800" dirty="0"/>
              <a:t> </a:t>
            </a:r>
            <a:r>
              <a:rPr lang="en-US" sz="2800" dirty="0" err="1"/>
              <a:t>ओझोनच्या</a:t>
            </a:r>
            <a:r>
              <a:rPr lang="en-US" sz="2800" dirty="0"/>
              <a:t> </a:t>
            </a:r>
            <a:r>
              <a:rPr lang="en-US" sz="2800" dirty="0" err="1"/>
              <a:t>थराला</a:t>
            </a:r>
            <a:r>
              <a:rPr lang="en-US" sz="2800" dirty="0"/>
              <a:t> </a:t>
            </a:r>
            <a:r>
              <a:rPr lang="mr-IN" sz="2800" dirty="0"/>
              <a:t>छिद्र </a:t>
            </a:r>
            <a:r>
              <a:rPr lang="en-US" sz="2800" dirty="0" err="1"/>
              <a:t>पडल्या</a:t>
            </a:r>
            <a:r>
              <a:rPr lang="mr-IN" sz="2800" dirty="0"/>
              <a:t>ने</a:t>
            </a:r>
            <a:r>
              <a:rPr lang="en-US" sz="2800" dirty="0"/>
              <a:t>, </a:t>
            </a:r>
            <a:r>
              <a:rPr lang="en-US" sz="2800" dirty="0" err="1"/>
              <a:t>तो</a:t>
            </a:r>
            <a:r>
              <a:rPr lang="en-US" sz="2800" dirty="0"/>
              <a:t> </a:t>
            </a:r>
            <a:r>
              <a:rPr lang="en-US" sz="2800" dirty="0" err="1"/>
              <a:t>थर</a:t>
            </a:r>
            <a:r>
              <a:rPr lang="en-US" sz="2800" dirty="0"/>
              <a:t> </a:t>
            </a:r>
            <a:r>
              <a:rPr lang="en-US" sz="2800" dirty="0" err="1"/>
              <a:t>पातळ</a:t>
            </a:r>
            <a:r>
              <a:rPr lang="en-US" sz="2800" dirty="0"/>
              <a:t> </a:t>
            </a:r>
            <a:r>
              <a:rPr lang="en-US" sz="2800" dirty="0" err="1"/>
              <a:t>झाल्याचे</a:t>
            </a:r>
            <a:r>
              <a:rPr lang="en-US" sz="2800" dirty="0"/>
              <a:t> </a:t>
            </a:r>
            <a:r>
              <a:rPr lang="en-US" sz="2800" dirty="0" err="1"/>
              <a:t>दिसून</a:t>
            </a:r>
            <a:r>
              <a:rPr lang="en-US" sz="2800" dirty="0"/>
              <a:t> </a:t>
            </a:r>
            <a:r>
              <a:rPr lang="en-US" sz="2800" dirty="0" err="1"/>
              <a:t>आले</a:t>
            </a:r>
            <a:r>
              <a:rPr lang="en-US" sz="2800" dirty="0"/>
              <a:t>.</a:t>
            </a:r>
            <a:endParaRPr lang="mr-IN" sz="28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mr-IN" sz="2800" dirty="0"/>
              <a:t>ओझोनचा </a:t>
            </a:r>
            <a:r>
              <a:rPr lang="en-US" sz="2800" dirty="0" err="1"/>
              <a:t>थर</a:t>
            </a:r>
            <a:r>
              <a:rPr lang="en-US" sz="2800" dirty="0"/>
              <a:t> </a:t>
            </a:r>
            <a:r>
              <a:rPr lang="en-US" sz="2800" dirty="0" err="1"/>
              <a:t>पातळ</a:t>
            </a:r>
            <a:r>
              <a:rPr lang="en-US" sz="2800" dirty="0"/>
              <a:t> </a:t>
            </a:r>
            <a:r>
              <a:rPr lang="en-US" sz="2800" dirty="0" err="1"/>
              <a:t>होण्यास</a:t>
            </a:r>
            <a:r>
              <a:rPr lang="en-US" sz="2800" dirty="0"/>
              <a:t> </a:t>
            </a:r>
            <a:r>
              <a:rPr lang="en-US" sz="2800" dirty="0" err="1"/>
              <a:t>सीएफसी</a:t>
            </a:r>
            <a:r>
              <a:rPr lang="en-US" sz="2800" dirty="0"/>
              <a:t> </a:t>
            </a:r>
            <a:r>
              <a:rPr lang="en-US" sz="2800" dirty="0" err="1"/>
              <a:t>कारणीभूत</a:t>
            </a:r>
            <a:r>
              <a:rPr lang="en-US" sz="2800" dirty="0"/>
              <a:t> </a:t>
            </a:r>
            <a:r>
              <a:rPr lang="en-US" sz="2800" dirty="0" err="1"/>
              <a:t>असल्याचेही</a:t>
            </a:r>
            <a:r>
              <a:rPr lang="en-US" sz="2800" dirty="0"/>
              <a:t> </a:t>
            </a:r>
            <a:r>
              <a:rPr lang="en-US" sz="2800" dirty="0" err="1"/>
              <a:t>त्या</a:t>
            </a:r>
            <a:r>
              <a:rPr lang="en-US" sz="2800" dirty="0"/>
              <a:t> </a:t>
            </a:r>
            <a:r>
              <a:rPr lang="en-US" sz="2800" dirty="0" err="1"/>
              <a:t>वेळीच</a:t>
            </a:r>
            <a:r>
              <a:rPr lang="en-US" sz="2800" dirty="0"/>
              <a:t> </a:t>
            </a:r>
            <a:r>
              <a:rPr lang="en-US" sz="2800" dirty="0" err="1"/>
              <a:t>स्पष्ट</a:t>
            </a:r>
            <a:r>
              <a:rPr lang="en-US" sz="2800" dirty="0"/>
              <a:t> </a:t>
            </a:r>
            <a:r>
              <a:rPr lang="en-US" sz="2800" dirty="0" err="1"/>
              <a:t>झाले</a:t>
            </a:r>
            <a:r>
              <a:rPr lang="en-US" sz="2800" dirty="0"/>
              <a:t> </a:t>
            </a:r>
            <a:r>
              <a:rPr lang="en-US" sz="2800" dirty="0" err="1"/>
              <a:t>होते</a:t>
            </a:r>
            <a:r>
              <a:rPr lang="en-US" sz="2800" dirty="0"/>
              <a:t>. </a:t>
            </a:r>
          </a:p>
          <a:p>
            <a:endParaRPr lang="en-US" sz="4000" dirty="0"/>
          </a:p>
          <a:p>
            <a:pPr algn="just"/>
            <a:endParaRPr lang="mr-IN" sz="2800" dirty="0">
              <a:solidFill>
                <a:srgbClr val="FF0000"/>
              </a:solidFill>
            </a:endParaRPr>
          </a:p>
          <a:p>
            <a:pPr algn="just"/>
            <a:r>
              <a:rPr lang="mr-IN" sz="2800" dirty="0">
                <a:solidFill>
                  <a:srgbClr val="FF0000"/>
                </a:solidFill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09625" y="2305050"/>
            <a:ext cx="89535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4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dirty="0">
                <a:solidFill>
                  <a:srgbClr val="FF0000"/>
                </a:solidFill>
              </a:rPr>
              <a:t>ओझोनचा अवक्षय कारणे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1219201"/>
            <a:ext cx="92202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000" dirty="0"/>
              <a:t>ओझोन अवक्षयाचे प्रमुख कारण म्हणजे </a:t>
            </a:r>
            <a:r>
              <a:rPr lang="hi-IN" sz="2000" b="1" dirty="0">
                <a:solidFill>
                  <a:srgbClr val="FFFF00"/>
                </a:solidFill>
              </a:rPr>
              <a:t>सीएफसी</a:t>
            </a:r>
            <a:r>
              <a:rPr lang="hi-IN" sz="2000" dirty="0"/>
              <a:t> (क्लोरोफ्ल्युओरोकार्बन). सीएफसी हा वायूचा शीतक</a:t>
            </a:r>
            <a:r>
              <a:rPr lang="en-US" sz="2000" dirty="0"/>
              <a:t>, </a:t>
            </a:r>
            <a:r>
              <a:rPr lang="hi-IN" sz="2000" dirty="0"/>
              <a:t>अग्निरोधक</a:t>
            </a:r>
            <a:r>
              <a:rPr lang="en-US" sz="2000" dirty="0"/>
              <a:t>, </a:t>
            </a:r>
            <a:r>
              <a:rPr lang="hi-IN" sz="2000" dirty="0"/>
              <a:t>औद्योगिक द्रावक</a:t>
            </a:r>
            <a:r>
              <a:rPr lang="en-US" sz="2000" dirty="0"/>
              <a:t>, </a:t>
            </a:r>
            <a:r>
              <a:rPr lang="hi-IN" sz="2000" dirty="0"/>
              <a:t>वायुकलिल (एरोसोल)</a:t>
            </a:r>
            <a:r>
              <a:rPr lang="en-US" sz="2000" dirty="0"/>
              <a:t>, </a:t>
            </a:r>
            <a:r>
              <a:rPr lang="hi-IN" sz="2000" dirty="0"/>
              <a:t>फवार्‍यातील घटक व रासायनिक अभिक्रियाकारक म्हणून उपयोग होतो.</a:t>
            </a:r>
            <a:endParaRPr lang="mr-IN" sz="2000" dirty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hi-IN" sz="2000" dirty="0"/>
              <a:t>काही रासायनिक संयुगांमुळे ओझोन थराचा क्षय होऊ शकतो. या संयुगांमध्ये</a:t>
            </a:r>
            <a:r>
              <a:rPr lang="en-US" sz="2000" dirty="0"/>
              <a:t> NO (</a:t>
            </a:r>
            <a:r>
              <a:rPr lang="hi-IN" sz="2000" b="1" dirty="0">
                <a:solidFill>
                  <a:srgbClr val="FFFF00"/>
                </a:solidFill>
              </a:rPr>
              <a:t>नायट्रीक ऑक्साइड</a:t>
            </a:r>
            <a:r>
              <a:rPr lang="hi-IN" sz="2000" dirty="0"/>
              <a:t>)</a:t>
            </a:r>
            <a:r>
              <a:rPr lang="en-US" sz="2000" dirty="0"/>
              <a:t>, N2O (</a:t>
            </a:r>
            <a:r>
              <a:rPr lang="hi-IN" sz="2000" b="1" dirty="0">
                <a:solidFill>
                  <a:srgbClr val="FFFF00"/>
                </a:solidFill>
              </a:rPr>
              <a:t>नायट्रस ऑक्साइड</a:t>
            </a:r>
            <a:r>
              <a:rPr lang="hi-IN" sz="2000" dirty="0"/>
              <a:t>)</a:t>
            </a:r>
            <a:r>
              <a:rPr lang="en-US" sz="2000" dirty="0"/>
              <a:t>, OH (</a:t>
            </a:r>
            <a:r>
              <a:rPr lang="hi-IN" sz="2000" dirty="0">
                <a:solidFill>
                  <a:srgbClr val="FFFF00"/>
                </a:solidFill>
              </a:rPr>
              <a:t>हायड्रॉझायल</a:t>
            </a:r>
            <a:r>
              <a:rPr lang="hi-IN" sz="2000" dirty="0"/>
              <a:t>)</a:t>
            </a:r>
            <a:r>
              <a:rPr lang="en-US" sz="2000" dirty="0"/>
              <a:t>, </a:t>
            </a:r>
            <a:r>
              <a:rPr lang="en-US" sz="2000" dirty="0" err="1"/>
              <a:t>Cl</a:t>
            </a:r>
            <a:r>
              <a:rPr lang="en-US" sz="2000" dirty="0"/>
              <a:t> (</a:t>
            </a:r>
            <a:r>
              <a:rPr lang="hi-IN" sz="2000" b="1" dirty="0">
                <a:solidFill>
                  <a:srgbClr val="FFFF00"/>
                </a:solidFill>
              </a:rPr>
              <a:t>क्लोरीन</a:t>
            </a:r>
            <a:r>
              <a:rPr lang="hi-IN" sz="2000" dirty="0"/>
              <a:t>)</a:t>
            </a:r>
            <a:r>
              <a:rPr lang="en-US" sz="2000" dirty="0"/>
              <a:t>, Br (</a:t>
            </a:r>
            <a:r>
              <a:rPr lang="hi-IN" sz="2000" b="1" dirty="0">
                <a:solidFill>
                  <a:srgbClr val="FFFF00"/>
                </a:solidFill>
              </a:rPr>
              <a:t>ब्रोमीन</a:t>
            </a:r>
            <a:r>
              <a:rPr lang="hi-IN" sz="2000" dirty="0"/>
              <a:t>)</a:t>
            </a:r>
            <a:r>
              <a:rPr lang="en-US" sz="2000" dirty="0"/>
              <a:t>, CFC (</a:t>
            </a:r>
            <a:r>
              <a:rPr lang="hi-IN" sz="2000" b="1" dirty="0">
                <a:solidFill>
                  <a:srgbClr val="FFFF00"/>
                </a:solidFill>
              </a:rPr>
              <a:t>क्लोरो फ्लोरो कार्बन</a:t>
            </a:r>
            <a:r>
              <a:rPr lang="hi-IN" sz="2000" dirty="0"/>
              <a:t>)</a:t>
            </a:r>
            <a:r>
              <a:rPr lang="en-US" sz="2000" dirty="0"/>
              <a:t>, BFC (</a:t>
            </a:r>
            <a:r>
              <a:rPr lang="hi-IN" sz="2000" b="1" dirty="0">
                <a:solidFill>
                  <a:srgbClr val="FFFF00"/>
                </a:solidFill>
              </a:rPr>
              <a:t>ब्रोमो फ्लोरो कार्बन</a:t>
            </a:r>
            <a:r>
              <a:rPr lang="hi-IN" sz="2000" dirty="0"/>
              <a:t>) यांचा समावेश होतो.</a:t>
            </a:r>
            <a:endParaRPr lang="mr-IN" sz="2000" b="1" dirty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FFFF00"/>
                </a:solidFill>
              </a:rPr>
              <a:t>नवे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वायू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नवे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परिणाम</a:t>
            </a:r>
            <a:r>
              <a:rPr lang="en-US" sz="2000" b="1" dirty="0"/>
              <a:t> </a:t>
            </a:r>
            <a:r>
              <a:rPr lang="mr-IN" sz="2000" b="1" dirty="0">
                <a:solidFill>
                  <a:srgbClr val="FFFF00"/>
                </a:solidFill>
              </a:rPr>
              <a:t>: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सीएफसी</a:t>
            </a:r>
            <a:r>
              <a:rPr lang="en-US" sz="2000" dirty="0"/>
              <a:t> 112, </a:t>
            </a:r>
            <a:r>
              <a:rPr lang="en-US" sz="2000" dirty="0" err="1"/>
              <a:t>सीएफसी</a:t>
            </a:r>
            <a:r>
              <a:rPr lang="en-US" sz="2000" dirty="0"/>
              <a:t> 112 ए, </a:t>
            </a:r>
            <a:r>
              <a:rPr lang="en-US" sz="2000" dirty="0" err="1"/>
              <a:t>सीएफसी</a:t>
            </a:r>
            <a:r>
              <a:rPr lang="en-US" sz="2000" dirty="0"/>
              <a:t> 113 ए, </a:t>
            </a:r>
            <a:r>
              <a:rPr lang="en-US" sz="2000" b="1" dirty="0">
                <a:solidFill>
                  <a:srgbClr val="FFFF00"/>
                </a:solidFill>
              </a:rPr>
              <a:t>एचसीएफसी-133</a:t>
            </a:r>
            <a:r>
              <a:rPr lang="mr-IN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ए</a:t>
            </a:r>
            <a:r>
              <a:rPr lang="en-US" sz="2000" dirty="0"/>
              <a:t> </a:t>
            </a:r>
            <a:r>
              <a:rPr lang="en-US" sz="2000" dirty="0" err="1"/>
              <a:t>हे</a:t>
            </a:r>
            <a:r>
              <a:rPr lang="en-US" sz="2000" dirty="0"/>
              <a:t> </a:t>
            </a:r>
            <a:r>
              <a:rPr lang="en-US" sz="2000" dirty="0" err="1"/>
              <a:t>नवे</a:t>
            </a:r>
            <a:r>
              <a:rPr lang="en-US" sz="2000" dirty="0"/>
              <a:t> </a:t>
            </a:r>
            <a:r>
              <a:rPr lang="en-US" sz="2000" dirty="0" err="1"/>
              <a:t>वायू</a:t>
            </a:r>
            <a:r>
              <a:rPr lang="en-US" sz="2000" dirty="0"/>
              <a:t> </a:t>
            </a:r>
            <a:r>
              <a:rPr lang="en-US" sz="2000" dirty="0" err="1"/>
              <a:t>सापडले</a:t>
            </a:r>
            <a:r>
              <a:rPr lang="en-US" sz="2000" dirty="0"/>
              <a:t> </a:t>
            </a:r>
            <a:r>
              <a:rPr lang="en-US" sz="2000" dirty="0" err="1"/>
              <a:t>आहेत</a:t>
            </a:r>
            <a:r>
              <a:rPr lang="en-US" sz="2000" dirty="0"/>
              <a:t>. 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b="1" dirty="0" err="1">
                <a:solidFill>
                  <a:srgbClr val="FFFF00"/>
                </a:solidFill>
              </a:rPr>
              <a:t>सीएफसी</a:t>
            </a:r>
            <a:r>
              <a:rPr lang="en-US" sz="2000" b="1" dirty="0">
                <a:solidFill>
                  <a:srgbClr val="FFFF00"/>
                </a:solidFill>
              </a:rPr>
              <a:t> 113 ए</a:t>
            </a:r>
            <a:r>
              <a:rPr lang="en-US" sz="2000" dirty="0"/>
              <a:t> </a:t>
            </a:r>
            <a:r>
              <a:rPr lang="en-US" sz="2000" dirty="0" err="1"/>
              <a:t>हा</a:t>
            </a:r>
            <a:r>
              <a:rPr lang="en-US" sz="2000" dirty="0"/>
              <a:t> </a:t>
            </a:r>
            <a:r>
              <a:rPr lang="en-US" sz="2000" dirty="0" err="1"/>
              <a:t>वायू</a:t>
            </a:r>
            <a:r>
              <a:rPr lang="en-US" sz="2000" dirty="0"/>
              <a:t> </a:t>
            </a:r>
            <a:r>
              <a:rPr lang="en-US" sz="2000" dirty="0" err="1"/>
              <a:t>कीटकनाशकांत</a:t>
            </a:r>
            <a:r>
              <a:rPr lang="en-US" sz="2000" dirty="0"/>
              <a:t> </a:t>
            </a:r>
            <a:r>
              <a:rPr lang="en-US" sz="2000" dirty="0" err="1"/>
              <a:t>वापरण्यात</a:t>
            </a:r>
            <a:r>
              <a:rPr lang="en-US" sz="2000" dirty="0"/>
              <a:t> </a:t>
            </a:r>
            <a:r>
              <a:rPr lang="en-US" sz="2000" dirty="0" err="1"/>
              <a:t>येत</a:t>
            </a:r>
            <a:r>
              <a:rPr lang="en-US" sz="2000" dirty="0"/>
              <a:t> </a:t>
            </a:r>
            <a:r>
              <a:rPr lang="en-US" sz="2000" dirty="0" err="1"/>
              <a:t>असल्याचे</a:t>
            </a:r>
            <a:r>
              <a:rPr lang="en-US" sz="2000" dirty="0"/>
              <a:t> </a:t>
            </a:r>
            <a:r>
              <a:rPr lang="en-US" sz="2000" dirty="0" err="1"/>
              <a:t>दिसून</a:t>
            </a:r>
            <a:r>
              <a:rPr lang="en-US" sz="2000" dirty="0"/>
              <a:t> </a:t>
            </a:r>
            <a:r>
              <a:rPr lang="en-US" sz="2000" dirty="0" err="1"/>
              <a:t>आले</a:t>
            </a:r>
            <a:r>
              <a:rPr lang="en-US" sz="2000" dirty="0"/>
              <a:t> </a:t>
            </a:r>
            <a:r>
              <a:rPr lang="en-US" sz="2000" dirty="0" err="1"/>
              <a:t>आहे</a:t>
            </a:r>
            <a:r>
              <a:rPr lang="en-US" sz="2000" dirty="0"/>
              <a:t>.</a:t>
            </a:r>
            <a:r>
              <a:rPr lang="mr-IN" sz="2000" dirty="0"/>
              <a:t> </a:t>
            </a:r>
            <a:r>
              <a:rPr lang="en-US" sz="2000" dirty="0" err="1"/>
              <a:t>हा</a:t>
            </a:r>
            <a:r>
              <a:rPr lang="en-US" sz="2000" dirty="0"/>
              <a:t> </a:t>
            </a:r>
            <a:r>
              <a:rPr lang="en-US" sz="2000" dirty="0" err="1"/>
              <a:t>वायू</a:t>
            </a:r>
            <a:r>
              <a:rPr lang="en-US" sz="2000" dirty="0"/>
              <a:t> </a:t>
            </a:r>
            <a:r>
              <a:rPr lang="en-US" sz="2000" dirty="0" err="1"/>
              <a:t>जास्त</a:t>
            </a:r>
            <a:r>
              <a:rPr lang="en-US" sz="2000" dirty="0"/>
              <a:t> </a:t>
            </a:r>
            <a:r>
              <a:rPr lang="en-US" sz="2000" dirty="0" err="1"/>
              <a:t>परिणामकारक</a:t>
            </a:r>
            <a:r>
              <a:rPr lang="en-US" sz="2000" dirty="0"/>
              <a:t> </a:t>
            </a:r>
            <a:r>
              <a:rPr lang="en-US" sz="2000" dirty="0" err="1"/>
              <a:t>आहे</a:t>
            </a:r>
            <a:r>
              <a:rPr lang="en-US" sz="2000" dirty="0"/>
              <a:t>.  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b="1" dirty="0" err="1">
                <a:solidFill>
                  <a:srgbClr val="FFFF00"/>
                </a:solidFill>
              </a:rPr>
              <a:t>सीएफसी</a:t>
            </a:r>
            <a:r>
              <a:rPr lang="en-US" sz="2000" b="1" dirty="0">
                <a:solidFill>
                  <a:srgbClr val="FFFF00"/>
                </a:solidFill>
              </a:rPr>
              <a:t> 112</a:t>
            </a:r>
            <a:r>
              <a:rPr lang="mr-IN" sz="2000" dirty="0"/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सीएफसी</a:t>
            </a:r>
            <a:r>
              <a:rPr lang="en-US" sz="2000" b="1" dirty="0">
                <a:solidFill>
                  <a:srgbClr val="FFFF00"/>
                </a:solidFill>
              </a:rPr>
              <a:t> 112 ए</a:t>
            </a:r>
            <a:r>
              <a:rPr lang="mr-IN" sz="2000" b="1" dirty="0">
                <a:solidFill>
                  <a:srgbClr val="FFFF00"/>
                </a:solidFill>
              </a:rPr>
              <a:t> </a:t>
            </a:r>
            <a:r>
              <a:rPr lang="mr-IN" sz="2000" dirty="0"/>
              <a:t>हा </a:t>
            </a:r>
            <a:r>
              <a:rPr lang="en-US" sz="2000" dirty="0" err="1"/>
              <a:t>वायू</a:t>
            </a:r>
            <a:r>
              <a:rPr lang="mr-IN" sz="2000" dirty="0"/>
              <a:t>  </a:t>
            </a:r>
            <a:r>
              <a:rPr lang="en-US" sz="2000" dirty="0" err="1"/>
              <a:t>इलेक्‍ट्रिक</a:t>
            </a:r>
            <a:r>
              <a:rPr lang="en-US" sz="2000" dirty="0"/>
              <a:t> </a:t>
            </a:r>
            <a:r>
              <a:rPr lang="en-US" sz="2000" dirty="0" err="1"/>
              <a:t>उपकरणे</a:t>
            </a:r>
            <a:r>
              <a:rPr lang="en-US" sz="2000" dirty="0"/>
              <a:t> </a:t>
            </a:r>
            <a:r>
              <a:rPr lang="en-US" sz="2000" dirty="0" err="1"/>
              <a:t>स्वच्छ</a:t>
            </a:r>
            <a:r>
              <a:rPr lang="en-US" sz="2000" dirty="0"/>
              <a:t> </a:t>
            </a:r>
            <a:r>
              <a:rPr lang="en-US" sz="2000" dirty="0" err="1"/>
              <a:t>करण्यासाठी</a:t>
            </a:r>
            <a:r>
              <a:rPr lang="en-US" sz="2000" dirty="0"/>
              <a:t> </a:t>
            </a:r>
            <a:r>
              <a:rPr lang="en-US" sz="2000" dirty="0" err="1"/>
              <a:t>वापरण्यात</a:t>
            </a:r>
            <a:r>
              <a:rPr lang="en-US" sz="2000" dirty="0"/>
              <a:t> </a:t>
            </a:r>
            <a:r>
              <a:rPr lang="en-US" sz="2000" dirty="0" err="1"/>
              <a:t>येत</a:t>
            </a:r>
            <a:r>
              <a:rPr lang="en-US" sz="2000" dirty="0"/>
              <a:t> </a:t>
            </a:r>
            <a:r>
              <a:rPr lang="en-US" sz="2000" dirty="0" err="1"/>
              <a:t>असलेल्या</a:t>
            </a:r>
            <a:r>
              <a:rPr lang="en-US" sz="2000" dirty="0"/>
              <a:t> </a:t>
            </a:r>
            <a:r>
              <a:rPr lang="en-US" sz="2000" dirty="0" err="1"/>
              <a:t>द्रावणात</a:t>
            </a:r>
            <a:r>
              <a:rPr lang="en-US" sz="2000" dirty="0"/>
              <a:t> </a:t>
            </a:r>
            <a:r>
              <a:rPr lang="en-US" sz="2000" dirty="0" err="1"/>
              <a:t>वापरण्यात</a:t>
            </a:r>
            <a:r>
              <a:rPr lang="en-US" sz="2000" dirty="0"/>
              <a:t> </a:t>
            </a:r>
            <a:r>
              <a:rPr lang="en-US" sz="2000" dirty="0" err="1"/>
              <a:t>येतो</a:t>
            </a:r>
            <a:r>
              <a:rPr lang="en-US" sz="2000" dirty="0"/>
              <a:t> </a:t>
            </a:r>
            <a:r>
              <a:rPr lang="mr-IN" sz="2000" dirty="0"/>
              <a:t>.</a:t>
            </a:r>
          </a:p>
          <a:p>
            <a:endParaRPr lang="en-US" sz="4000" dirty="0"/>
          </a:p>
          <a:p>
            <a:pPr algn="just"/>
            <a:endParaRPr lang="mr-IN" sz="2800" dirty="0">
              <a:solidFill>
                <a:srgbClr val="FF0000"/>
              </a:solidFill>
            </a:endParaRPr>
          </a:p>
          <a:p>
            <a:pPr algn="just"/>
            <a:r>
              <a:rPr lang="mr-IN" sz="2800" dirty="0">
                <a:solidFill>
                  <a:srgbClr val="FF0000"/>
                </a:solidFill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09625" y="2305050"/>
            <a:ext cx="89535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4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b="1" dirty="0">
                <a:solidFill>
                  <a:srgbClr val="FF0000"/>
                </a:solidFill>
              </a:rPr>
              <a:t>ओझोनचा अवक्षय परिणाम 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990600"/>
            <a:ext cx="9220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वातावरणाच्या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वरच्या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भागात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वावरणारा</a:t>
            </a:r>
            <a:r>
              <a:rPr lang="mr-IN" sz="2000" b="1" dirty="0">
                <a:solidFill>
                  <a:srgbClr val="FFFF00"/>
                </a:solidFill>
              </a:rPr>
              <a:t> ओझोन </a:t>
            </a:r>
            <a:r>
              <a:rPr lang="en-US" sz="2000" b="1" dirty="0" err="1">
                <a:solidFill>
                  <a:srgbClr val="FFFF00"/>
                </a:solidFill>
              </a:rPr>
              <a:t>थर</a:t>
            </a:r>
            <a:r>
              <a:rPr lang="en-US" sz="2000" dirty="0"/>
              <a:t> </a:t>
            </a:r>
            <a:r>
              <a:rPr lang="mr-IN" sz="2000" b="1" dirty="0">
                <a:solidFill>
                  <a:srgbClr val="FFFF00"/>
                </a:solidFill>
              </a:rPr>
              <a:t>हा 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उपकारक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असतो</a:t>
            </a:r>
            <a:r>
              <a:rPr lang="mr-IN" sz="2000" dirty="0"/>
              <a:t>.</a:t>
            </a:r>
            <a:r>
              <a:rPr lang="hi-IN" sz="2000" dirty="0"/>
              <a:t> ओझोनाचा थर नसता तर अतिनील किरणे जशीच्या तशी भूपृष्ठावर पोहोचली असती आणि मानवासह सर्व सजीवांना अनिष्ट परिणाम भोगावे लागले असते. या किरणांमुळे </a:t>
            </a:r>
            <a:r>
              <a:rPr lang="hi-IN" sz="2000" b="1" dirty="0">
                <a:solidFill>
                  <a:srgbClr val="FFFF00"/>
                </a:solidFill>
              </a:rPr>
              <a:t>त्वचेचा कर्करोग</a:t>
            </a:r>
            <a:r>
              <a:rPr lang="en-US" sz="2000" b="1" dirty="0">
                <a:solidFill>
                  <a:srgbClr val="FFFF00"/>
                </a:solidFill>
              </a:rPr>
              <a:t>, </a:t>
            </a:r>
            <a:r>
              <a:rPr lang="hi-IN" sz="2000" b="1" dirty="0">
                <a:solidFill>
                  <a:srgbClr val="FFFF00"/>
                </a:solidFill>
              </a:rPr>
              <a:t>डोळ्यांचे विकार</a:t>
            </a:r>
            <a:r>
              <a:rPr lang="hi-IN" sz="2000" dirty="0"/>
              <a:t> इ. अनेक विकार जडतात.</a:t>
            </a:r>
            <a:endParaRPr lang="mr-IN" sz="20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पृथ्वीच्या</a:t>
            </a:r>
            <a:r>
              <a:rPr lang="en-US" sz="2000" dirty="0"/>
              <a:t> </a:t>
            </a:r>
            <a:r>
              <a:rPr lang="en-US" sz="2000" dirty="0" err="1"/>
              <a:t>भोवती</a:t>
            </a:r>
            <a:r>
              <a:rPr lang="en-US" sz="2000" dirty="0"/>
              <a:t> </a:t>
            </a:r>
            <a:r>
              <a:rPr lang="en-US" sz="2000" dirty="0" err="1"/>
              <a:t>असलेल्या</a:t>
            </a:r>
            <a:r>
              <a:rPr lang="en-US" sz="2000" dirty="0"/>
              <a:t> </a:t>
            </a:r>
            <a:r>
              <a:rPr lang="en-US" sz="2000" dirty="0" err="1"/>
              <a:t>ओझोनच्या</a:t>
            </a:r>
            <a:r>
              <a:rPr lang="en-US" sz="2000" dirty="0"/>
              <a:t> </a:t>
            </a:r>
            <a:r>
              <a:rPr lang="en-US" sz="2000" dirty="0" err="1"/>
              <a:t>थर</a:t>
            </a:r>
            <a:r>
              <a:rPr lang="en-US" sz="2000" dirty="0"/>
              <a:t> </a:t>
            </a:r>
            <a:r>
              <a:rPr lang="en-US" sz="2000" dirty="0" err="1"/>
              <a:t>पातळ</a:t>
            </a:r>
            <a:r>
              <a:rPr lang="en-US" sz="2000" dirty="0"/>
              <a:t> </a:t>
            </a:r>
            <a:r>
              <a:rPr lang="en-US" sz="2000" dirty="0" err="1"/>
              <a:t>झाल्यास</a:t>
            </a:r>
            <a:r>
              <a:rPr lang="en-US" sz="2000" dirty="0"/>
              <a:t> </a:t>
            </a:r>
            <a:r>
              <a:rPr lang="en-US" sz="2000" dirty="0" err="1"/>
              <a:t>तापमानवाढीसह</a:t>
            </a:r>
            <a:r>
              <a:rPr lang="en-US" sz="2000" dirty="0"/>
              <a:t> </a:t>
            </a:r>
            <a:r>
              <a:rPr lang="en-US" sz="2000" dirty="0" err="1"/>
              <a:t>इतर</a:t>
            </a:r>
            <a:r>
              <a:rPr lang="en-US" sz="2000" dirty="0"/>
              <a:t> </a:t>
            </a:r>
            <a:r>
              <a:rPr lang="en-US" sz="2000" dirty="0" err="1"/>
              <a:t>वाईट</a:t>
            </a:r>
            <a:r>
              <a:rPr lang="en-US" sz="2000" dirty="0"/>
              <a:t> </a:t>
            </a:r>
            <a:r>
              <a:rPr lang="en-US" sz="2000" dirty="0" err="1"/>
              <a:t>परिणामांना</a:t>
            </a:r>
            <a:r>
              <a:rPr lang="en-US" sz="2000" dirty="0"/>
              <a:t> </a:t>
            </a:r>
            <a:r>
              <a:rPr lang="en-US" sz="2000" dirty="0" err="1"/>
              <a:t>आपल्याला</a:t>
            </a:r>
            <a:r>
              <a:rPr lang="en-US" sz="2000" dirty="0"/>
              <a:t> </a:t>
            </a:r>
            <a:r>
              <a:rPr lang="en-US" sz="2000" dirty="0" err="1"/>
              <a:t>तोंड</a:t>
            </a:r>
            <a:r>
              <a:rPr lang="en-US" sz="2000" dirty="0"/>
              <a:t> </a:t>
            </a:r>
            <a:r>
              <a:rPr lang="en-US" sz="2000" dirty="0" err="1"/>
              <a:t>द्यावे</a:t>
            </a:r>
            <a:r>
              <a:rPr lang="en-US" sz="2000" dirty="0"/>
              <a:t> </a:t>
            </a:r>
            <a:r>
              <a:rPr lang="en-US" sz="2000" dirty="0" err="1"/>
              <a:t>लागते</a:t>
            </a:r>
            <a:endParaRPr lang="mr-IN" sz="20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वातावरणात</a:t>
            </a:r>
            <a:r>
              <a:rPr lang="en-US" sz="2000" dirty="0"/>
              <a:t> </a:t>
            </a:r>
            <a:r>
              <a:rPr lang="en-US" sz="2000" dirty="0" err="1"/>
              <a:t>वावरणारे</a:t>
            </a:r>
            <a:r>
              <a:rPr lang="en-US" sz="2000" dirty="0"/>
              <a:t> </a:t>
            </a:r>
            <a:r>
              <a:rPr lang="en-US" sz="2000" dirty="0" err="1"/>
              <a:t>हायड्रोकार्बन</a:t>
            </a:r>
            <a:r>
              <a:rPr lang="en-US" sz="2000" dirty="0"/>
              <a:t> </a:t>
            </a:r>
            <a:r>
              <a:rPr lang="en-US" sz="2000" dirty="0" err="1"/>
              <a:t>रसायनांची</a:t>
            </a:r>
            <a:r>
              <a:rPr lang="en-US" sz="2000" dirty="0"/>
              <a:t> </a:t>
            </a:r>
            <a:r>
              <a:rPr lang="en-US" sz="2000" dirty="0" err="1"/>
              <a:t>संयुगे</a:t>
            </a:r>
            <a:r>
              <a:rPr lang="en-US" sz="2000" dirty="0"/>
              <a:t>, </a:t>
            </a:r>
            <a:r>
              <a:rPr lang="en-US" sz="2000" dirty="0" err="1"/>
              <a:t>नायट्रोज</a:t>
            </a:r>
            <a:r>
              <a:rPr lang="en-US" sz="2000" dirty="0"/>
              <a:t> </a:t>
            </a:r>
            <a:r>
              <a:rPr lang="en-US" sz="2000" dirty="0" err="1"/>
              <a:t>ऑक्साईड</a:t>
            </a:r>
            <a:r>
              <a:rPr lang="en-US" sz="2000" dirty="0"/>
              <a:t> </a:t>
            </a:r>
            <a:r>
              <a:rPr lang="en-US" sz="2000" dirty="0" err="1"/>
              <a:t>आणि</a:t>
            </a:r>
            <a:r>
              <a:rPr lang="en-US" sz="2000" dirty="0"/>
              <a:t> </a:t>
            </a:r>
            <a:r>
              <a:rPr lang="en-US" sz="2000" dirty="0" err="1"/>
              <a:t>सूर्यप्रकाश</a:t>
            </a:r>
            <a:r>
              <a:rPr lang="en-US" sz="2000" dirty="0"/>
              <a:t> </a:t>
            </a:r>
            <a:r>
              <a:rPr lang="en-US" sz="2000" dirty="0" err="1"/>
              <a:t>यांच्यात</a:t>
            </a:r>
            <a:r>
              <a:rPr lang="en-US" sz="2000" dirty="0"/>
              <a:t> </a:t>
            </a:r>
            <a:r>
              <a:rPr lang="en-US" sz="2000" dirty="0" err="1"/>
              <a:t>क्लिष्ट</a:t>
            </a:r>
            <a:r>
              <a:rPr lang="en-US" sz="2000" dirty="0"/>
              <a:t> </a:t>
            </a:r>
            <a:r>
              <a:rPr lang="en-US" sz="2000" dirty="0" err="1"/>
              <a:t>रासायनिक</a:t>
            </a:r>
            <a:r>
              <a:rPr lang="en-US" sz="2000" dirty="0"/>
              <a:t> </a:t>
            </a:r>
            <a:r>
              <a:rPr lang="en-US" sz="2000" dirty="0" err="1"/>
              <a:t>क्रिया</a:t>
            </a:r>
            <a:r>
              <a:rPr lang="en-US" sz="2000" dirty="0"/>
              <a:t> </a:t>
            </a:r>
            <a:r>
              <a:rPr lang="en-US" sz="2000" dirty="0" err="1"/>
              <a:t>घडून</a:t>
            </a:r>
            <a:r>
              <a:rPr lang="en-US" sz="2000" dirty="0"/>
              <a:t> </a:t>
            </a:r>
            <a:r>
              <a:rPr lang="en-US" sz="2000" dirty="0" err="1"/>
              <a:t>येते</a:t>
            </a:r>
            <a:r>
              <a:rPr lang="en-US" sz="2000" dirty="0"/>
              <a:t> व</a:t>
            </a:r>
            <a:r>
              <a:rPr lang="mr-IN" sz="2000" dirty="0"/>
              <a:t> </a:t>
            </a:r>
            <a:r>
              <a:rPr lang="en-US" sz="2000" dirty="0" err="1"/>
              <a:t>वातावरणाच्या</a:t>
            </a:r>
            <a:r>
              <a:rPr lang="en-US" sz="2000" dirty="0"/>
              <a:t> </a:t>
            </a:r>
            <a:r>
              <a:rPr lang="mr-IN" sz="2000" b="1" dirty="0">
                <a:solidFill>
                  <a:srgbClr val="FFFF00"/>
                </a:solidFill>
              </a:rPr>
              <a:t>खाल</a:t>
            </a:r>
            <a:r>
              <a:rPr lang="en-US" sz="2000" b="1" dirty="0" err="1">
                <a:solidFill>
                  <a:srgbClr val="FFFF00"/>
                </a:solidFill>
              </a:rPr>
              <a:t>च्या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भागात</a:t>
            </a:r>
            <a:r>
              <a:rPr lang="en-US" sz="2000" dirty="0"/>
              <a:t> </a:t>
            </a:r>
            <a:r>
              <a:rPr lang="en-US" sz="2000" dirty="0" err="1"/>
              <a:t>ओझोन</a:t>
            </a:r>
            <a:r>
              <a:rPr lang="en-US" sz="2000" dirty="0"/>
              <a:t> </a:t>
            </a:r>
            <a:r>
              <a:rPr lang="en-US" sz="2000" dirty="0" err="1"/>
              <a:t>वायू</a:t>
            </a:r>
            <a:r>
              <a:rPr lang="en-US" sz="2000" dirty="0"/>
              <a:t> </a:t>
            </a:r>
            <a:r>
              <a:rPr lang="en-US" sz="2000" dirty="0" err="1"/>
              <a:t>निर्माण</a:t>
            </a:r>
            <a:r>
              <a:rPr lang="en-US" sz="2000" dirty="0"/>
              <a:t> </a:t>
            </a:r>
            <a:r>
              <a:rPr lang="en-US" sz="2000" dirty="0" err="1"/>
              <a:t>होतो</a:t>
            </a:r>
            <a:r>
              <a:rPr lang="mr-IN" sz="2000" dirty="0"/>
              <a:t> तो मानवी आरोग्यास हानिकारक असतो. </a:t>
            </a:r>
            <a:r>
              <a:rPr lang="en-US" sz="2000" b="1" dirty="0" err="1">
                <a:solidFill>
                  <a:srgbClr val="FFFF00"/>
                </a:solidFill>
              </a:rPr>
              <a:t>अमेरिकेतील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साडेचार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लाख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नागरिकांचे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सर्वेक्षण</a:t>
            </a:r>
            <a:r>
              <a:rPr lang="en-US" sz="2000" dirty="0"/>
              <a:t> </a:t>
            </a:r>
            <a:r>
              <a:rPr lang="en-US" sz="2000" dirty="0" err="1"/>
              <a:t>घेतले</a:t>
            </a:r>
            <a:r>
              <a:rPr lang="en-US" sz="2000" dirty="0"/>
              <a:t> </a:t>
            </a:r>
            <a:r>
              <a:rPr lang="en-US" sz="2000" dirty="0" err="1"/>
              <a:t>होते</a:t>
            </a:r>
            <a:r>
              <a:rPr lang="en-US" sz="2000" dirty="0"/>
              <a:t> </a:t>
            </a:r>
            <a:r>
              <a:rPr lang="en-US" sz="2000" dirty="0" err="1"/>
              <a:t>तेव्हा</a:t>
            </a:r>
            <a:r>
              <a:rPr lang="en-US" sz="2000" dirty="0"/>
              <a:t> १८ </a:t>
            </a:r>
            <a:r>
              <a:rPr lang="en-US" sz="2000" dirty="0" err="1"/>
              <a:t>वर्षे</a:t>
            </a:r>
            <a:r>
              <a:rPr lang="en-US" sz="2000" dirty="0"/>
              <a:t> </a:t>
            </a:r>
            <a:r>
              <a:rPr lang="en-US" sz="2000" dirty="0" err="1"/>
              <a:t>वयावरील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प्रौढांना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ओझोनमुळे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श्‍वसनेंद्रियांचे</a:t>
            </a:r>
            <a:r>
              <a:rPr lang="en-US" sz="2000" b="1" dirty="0">
                <a:solidFill>
                  <a:srgbClr val="FFFF00"/>
                </a:solidFill>
              </a:rPr>
              <a:t> (</a:t>
            </a:r>
            <a:r>
              <a:rPr lang="en-US" sz="2000" b="1" dirty="0" err="1">
                <a:solidFill>
                  <a:srgbClr val="FFFF00"/>
                </a:solidFill>
              </a:rPr>
              <a:t>उदा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rgbClr val="FFFF00"/>
                </a:solidFill>
              </a:rPr>
              <a:t>अस्थमा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  <a:r>
              <a:rPr lang="mr-IN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विकार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 err="1"/>
              <a:t>जडल्याचे</a:t>
            </a:r>
            <a:r>
              <a:rPr lang="en-US" sz="2000" dirty="0"/>
              <a:t> </a:t>
            </a:r>
            <a:r>
              <a:rPr lang="en-US" sz="2000" dirty="0" err="1"/>
              <a:t>आढळले</a:t>
            </a:r>
            <a:r>
              <a:rPr lang="mr-IN" sz="2000" dirty="0"/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  <a:p>
            <a:endParaRPr lang="en-US" sz="3600" dirty="0"/>
          </a:p>
          <a:p>
            <a:pPr algn="just"/>
            <a:endParaRPr lang="mr-IN" sz="2400" dirty="0">
              <a:solidFill>
                <a:srgbClr val="FF0000"/>
              </a:solidFill>
            </a:endParaRPr>
          </a:p>
          <a:p>
            <a:pPr algn="just"/>
            <a:r>
              <a:rPr lang="mr-IN" sz="2400" dirty="0">
                <a:solidFill>
                  <a:srgbClr val="FF0000"/>
                </a:solidFill>
              </a:rPr>
              <a:t> 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one Layer Kia Hai &amp; Ye zameen Ke Liye Kitna Faida Mand Hai _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9400" y="209550"/>
            <a:ext cx="9601200" cy="7200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Gill Sans" pitchFamily="36" charset="0"/>
            <a:cs typeface="Gill Sans" pitchFamily="36" charset="0"/>
            <a:sym typeface="Gill Sans" pitchFamily="36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Pages>0</Pages>
  <Words>650</Words>
  <Characters>0</Characters>
  <Application>Microsoft Office PowerPoint</Application>
  <PresentationFormat>Custom</PresentationFormat>
  <Lines>0</Lines>
  <Paragraphs>66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12</vt:i4>
      </vt:variant>
    </vt:vector>
  </HeadingPairs>
  <TitlesOfParts>
    <vt:vector size="38" baseType="lpstr">
      <vt:lpstr>404error</vt:lpstr>
      <vt:lpstr>Candara</vt:lpstr>
      <vt:lpstr>Gill Sans</vt:lpstr>
      <vt:lpstr>Lucida Grande</vt:lpstr>
      <vt:lpstr>Wingdings</vt:lpstr>
      <vt:lpstr>Title &amp; Bullets</vt:lpstr>
      <vt:lpstr>Bullets</vt:lpstr>
      <vt:lpstr>Photo - Horizontal</vt:lpstr>
      <vt:lpstr>Photo - Vertical</vt:lpstr>
      <vt:lpstr>Title - Top</vt:lpstr>
      <vt:lpstr>Blank</vt:lpstr>
      <vt:lpstr>Title &amp; Bullets - Left</vt:lpstr>
      <vt:lpstr>Title &amp; Bullets - Right</vt:lpstr>
      <vt:lpstr>Title, Bullets &amp; Photo</vt:lpstr>
      <vt:lpstr>Bullets</vt:lpstr>
      <vt:lpstr>Title - Center</vt:lpstr>
      <vt:lpstr>Title - Center</vt:lpstr>
      <vt:lpstr>Title &amp; Subtitle</vt:lpstr>
      <vt:lpstr>Photo - Horizontal</vt:lpstr>
      <vt:lpstr>Photo - Vertical</vt:lpstr>
      <vt:lpstr>Title - Top</vt:lpstr>
      <vt:lpstr>Blank</vt:lpstr>
      <vt:lpstr>Title &amp; Bullets - Left</vt:lpstr>
      <vt:lpstr>Title &amp; Bullets - Right</vt:lpstr>
      <vt:lpstr>Title, Bullets &amp; Photo</vt:lpstr>
      <vt:lpstr>Title &amp; Bullets</vt:lpstr>
      <vt:lpstr>१६ सप्टेंबर ‘आंतरराष्ट्रीय ओझोन दिन </vt:lpstr>
      <vt:lpstr>  १६ सप्टेंबर ‘आंतरराष्ट्रीय ओझोन दिन’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B.Voc</dc:creator>
  <cp:lastModifiedBy>User</cp:lastModifiedBy>
  <cp:revision>26</cp:revision>
  <dcterms:modified xsi:type="dcterms:W3CDTF">2025-02-11T11:30:58Z</dcterms:modified>
</cp:coreProperties>
</file>