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7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86435" autoAdjust="0"/>
  </p:normalViewPr>
  <p:slideViewPr>
    <p:cSldViewPr>
      <p:cViewPr varScale="1">
        <p:scale>
          <a:sx n="60" d="100"/>
          <a:sy n="60" d="100"/>
        </p:scale>
        <p:origin x="13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Sunil\Desktop\MPSC Question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8839200" cy="5105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38100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r-IN" sz="6000" dirty="0">
                <a:solidFill>
                  <a:srgbClr val="FFFF00"/>
                </a:solidFill>
              </a:rPr>
              <a:t>भारताचा भूगोल </a:t>
            </a:r>
            <a:endParaRPr lang="en-US" sz="6000" dirty="0"/>
          </a:p>
        </p:txBody>
      </p:sp>
      <p:pic>
        <p:nvPicPr>
          <p:cNvPr id="6" name="Picture 2" descr="D:\My Documents\4x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0"/>
            <a:ext cx="1600200" cy="213888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3398874"/>
            <a:ext cx="8534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r-IN" sz="4000" dirty="0">
                <a:solidFill>
                  <a:srgbClr val="FF0000"/>
                </a:solidFill>
              </a:rPr>
              <a:t>डॉ.सुनिल भोसले </a:t>
            </a:r>
          </a:p>
          <a:p>
            <a:pPr algn="ctr"/>
            <a:r>
              <a:rPr lang="mr-IN" sz="2800" dirty="0">
                <a:solidFill>
                  <a:srgbClr val="FF0000"/>
                </a:solidFill>
              </a:rPr>
              <a:t>एम.ए(भूगोल), सेट, पीएच.डी</a:t>
            </a:r>
          </a:p>
          <a:p>
            <a:pPr algn="ctr"/>
            <a:r>
              <a:rPr lang="mr-IN" sz="2800" b="1" dirty="0">
                <a:solidFill>
                  <a:srgbClr val="FF0000"/>
                </a:solidFill>
              </a:rPr>
              <a:t>दत्ताजीराव कदम आर्टस्, सायन्स अॅण्ड कॉमर्स कॉलेज इचलकरंजी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52400"/>
            <a:ext cx="40735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4000" dirty="0">
                <a:solidFill>
                  <a:srgbClr val="FFFF00"/>
                </a:solidFill>
              </a:rPr>
              <a:t>भारताच्या भू सीमा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914402"/>
          <a:ext cx="8610600" cy="5471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0598">
                <a:tc>
                  <a:txBody>
                    <a:bodyPr/>
                    <a:lstStyle/>
                    <a:p>
                      <a:r>
                        <a:rPr lang="mr-IN" dirty="0"/>
                        <a:t>देश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/>
                        <a:t>भू सीमेवरील राज्ये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/>
                        <a:t>लांबी कि.मी.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/>
                        <a:t>लांबी % मध्ये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05">
                <a:tc>
                  <a:txBody>
                    <a:bodyPr/>
                    <a:lstStyle/>
                    <a:p>
                      <a:r>
                        <a:rPr lang="mr-IN" sz="1800" dirty="0">
                          <a:solidFill>
                            <a:srgbClr val="0070C0"/>
                          </a:solidFill>
                        </a:rPr>
                        <a:t>बांग्लादेश 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BSF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baseline="0" dirty="0">
                          <a:solidFill>
                            <a:srgbClr val="0070C0"/>
                          </a:solidFill>
                        </a:rPr>
                        <a:t>पश्चिम बंगाल, आसाम, मेघालय, त्रिपुरा, मिझोरम  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dirty="0">
                          <a:solidFill>
                            <a:srgbClr val="0070C0"/>
                          </a:solidFill>
                        </a:rPr>
                        <a:t>४०९६.७ 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dirty="0">
                          <a:solidFill>
                            <a:srgbClr val="0070C0"/>
                          </a:solidFill>
                        </a:rPr>
                        <a:t>२६.९५ 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mr-IN" sz="1800" dirty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505">
                <a:tc>
                  <a:txBody>
                    <a:bodyPr/>
                    <a:lstStyle/>
                    <a:p>
                      <a:r>
                        <a:rPr lang="mr-IN" sz="1800" dirty="0">
                          <a:solidFill>
                            <a:srgbClr val="FF0000"/>
                          </a:solidFill>
                        </a:rPr>
                        <a:t>चीन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BSF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baseline="0" dirty="0">
                          <a:solidFill>
                            <a:srgbClr val="FF0000"/>
                          </a:solidFill>
                        </a:rPr>
                        <a:t>जम्मू कश्मीर, हिमाचल प्रदेश, उत्तराखंड, सिक्कीम, अरुणाचल प्रदेश 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dirty="0">
                          <a:solidFill>
                            <a:srgbClr val="FF0000"/>
                          </a:solidFill>
                        </a:rPr>
                        <a:t>३९१७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dirty="0">
                          <a:solidFill>
                            <a:srgbClr val="FF0000"/>
                          </a:solidFill>
                        </a:rPr>
                        <a:t>२५.७७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dirty="0">
                          <a:solidFill>
                            <a:srgbClr val="FF0000"/>
                          </a:solidFill>
                        </a:rPr>
                        <a:t>मँकमोहन </a:t>
                      </a:r>
                      <a:r>
                        <a:rPr lang="mr-IN" sz="1800" baseline="0" dirty="0">
                          <a:solidFill>
                            <a:srgbClr val="FF0000"/>
                          </a:solidFill>
                        </a:rPr>
                        <a:t>लाईन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1914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505">
                <a:tc>
                  <a:txBody>
                    <a:bodyPr/>
                    <a:lstStyle/>
                    <a:p>
                      <a:r>
                        <a:rPr lang="mr-IN" sz="1800" dirty="0">
                          <a:solidFill>
                            <a:srgbClr val="FF0000"/>
                          </a:solidFill>
                        </a:rPr>
                        <a:t>पाकिस्तान 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</a:rPr>
                        <a:t>BSF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dirty="0">
                          <a:solidFill>
                            <a:srgbClr val="FF0000"/>
                          </a:solidFill>
                        </a:rPr>
                        <a:t>गुजरात,</a:t>
                      </a:r>
                      <a:r>
                        <a:rPr lang="mr-IN" sz="1800" baseline="0" dirty="0">
                          <a:solidFill>
                            <a:srgbClr val="FF0000"/>
                          </a:solidFill>
                        </a:rPr>
                        <a:t> राजस्थान, पंजाब, जम्मू कश्मीर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dirty="0">
                          <a:solidFill>
                            <a:srgbClr val="FF0000"/>
                          </a:solidFill>
                        </a:rPr>
                        <a:t>३३१०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dirty="0">
                          <a:solidFill>
                            <a:srgbClr val="FF0000"/>
                          </a:solidFill>
                        </a:rPr>
                        <a:t>२१.७८ 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LOC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505">
                <a:tc>
                  <a:txBody>
                    <a:bodyPr/>
                    <a:lstStyle/>
                    <a:p>
                      <a:r>
                        <a:rPr lang="mr-IN" sz="1800" dirty="0">
                          <a:solidFill>
                            <a:srgbClr val="0070C0"/>
                          </a:solidFill>
                        </a:rPr>
                        <a:t>नेपाळ 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BSF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baseline="0" dirty="0">
                          <a:solidFill>
                            <a:srgbClr val="0070C0"/>
                          </a:solidFill>
                        </a:rPr>
                        <a:t>उत्तराखंड, उत्तर प्रदेश, बिहार, पश्चिम बंगाल, सिक्कीम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dirty="0">
                          <a:solidFill>
                            <a:srgbClr val="0070C0"/>
                          </a:solidFill>
                        </a:rPr>
                        <a:t>१७५२ 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dirty="0">
                          <a:solidFill>
                            <a:srgbClr val="0070C0"/>
                          </a:solidFill>
                        </a:rPr>
                        <a:t>११.५३  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15</a:t>
                      </a:r>
                      <a:r>
                        <a:rPr lang="en-US" sz="1800" baseline="30000" dirty="0">
                          <a:solidFill>
                            <a:srgbClr val="0070C0"/>
                          </a:solidFill>
                        </a:rPr>
                        <a:t>th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 Nov. 1981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505">
                <a:tc>
                  <a:txBody>
                    <a:bodyPr/>
                    <a:lstStyle/>
                    <a:p>
                      <a:r>
                        <a:rPr lang="mr-IN" sz="1800" dirty="0">
                          <a:solidFill>
                            <a:srgbClr val="FF0000"/>
                          </a:solidFill>
                        </a:rPr>
                        <a:t>म्यानमार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 Assam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Rifles</a:t>
                      </a:r>
                      <a:r>
                        <a:rPr lang="mr-IN" sz="180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baseline="0" dirty="0">
                          <a:solidFill>
                            <a:srgbClr val="FF0000"/>
                          </a:solidFill>
                        </a:rPr>
                        <a:t>अरुणाचल प्रदेश, नागालँड, मणिपूर, मिझोरम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dirty="0">
                          <a:solidFill>
                            <a:srgbClr val="FF0000"/>
                          </a:solidFill>
                        </a:rPr>
                        <a:t>१४५८ 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dirty="0">
                          <a:solidFill>
                            <a:srgbClr val="FF0000"/>
                          </a:solidFill>
                        </a:rPr>
                        <a:t>९.५९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505">
                <a:tc>
                  <a:txBody>
                    <a:bodyPr/>
                    <a:lstStyle/>
                    <a:p>
                      <a:r>
                        <a:rPr lang="mr-IN" sz="1800" dirty="0">
                          <a:solidFill>
                            <a:srgbClr val="FF0000"/>
                          </a:solidFill>
                        </a:rPr>
                        <a:t>भूतान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SSB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baseline="0" dirty="0">
                          <a:solidFill>
                            <a:srgbClr val="FF0000"/>
                          </a:solidFill>
                        </a:rPr>
                        <a:t>पश्चिम बंगाल, सिक्कीम, आसाम, अरुणाचल प्रदेश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dirty="0">
                          <a:solidFill>
                            <a:srgbClr val="FF0000"/>
                          </a:solidFill>
                        </a:rPr>
                        <a:t>५८७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dirty="0">
                          <a:solidFill>
                            <a:srgbClr val="FF0000"/>
                          </a:solidFill>
                        </a:rPr>
                        <a:t>३.८६ 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505">
                <a:tc>
                  <a:txBody>
                    <a:bodyPr/>
                    <a:lstStyle/>
                    <a:p>
                      <a:r>
                        <a:rPr lang="mr-IN" sz="1800" dirty="0">
                          <a:solidFill>
                            <a:srgbClr val="0070C0"/>
                          </a:solidFill>
                        </a:rPr>
                        <a:t>अफगाणिस्तान</a:t>
                      </a:r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 BSF</a:t>
                      </a:r>
                      <a:r>
                        <a:rPr lang="mr-IN" sz="1800" dirty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baseline="0" dirty="0">
                          <a:solidFill>
                            <a:srgbClr val="0070C0"/>
                          </a:solidFill>
                        </a:rPr>
                        <a:t>जम्मू कश्मीर 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70C0"/>
                          </a:solidFill>
                        </a:rPr>
                        <a:t>80</a:t>
                      </a:r>
                      <a:r>
                        <a:rPr lang="en-US" sz="18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dirty="0">
                          <a:solidFill>
                            <a:srgbClr val="0070C0"/>
                          </a:solidFill>
                        </a:rPr>
                        <a:t>००.५२ 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sz="1800" dirty="0">
                          <a:solidFill>
                            <a:srgbClr val="0070C0"/>
                          </a:solidFill>
                        </a:rPr>
                        <a:t>डूरॉनड्</a:t>
                      </a:r>
                      <a:r>
                        <a:rPr lang="mr-IN" sz="1800" baseline="0" dirty="0">
                          <a:solidFill>
                            <a:srgbClr val="0070C0"/>
                          </a:solidFill>
                        </a:rPr>
                        <a:t> लाईन </a:t>
                      </a:r>
                      <a:endParaRPr lang="en-US" sz="1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52400"/>
            <a:ext cx="2819400" cy="1219200"/>
          </a:xfrm>
        </p:spPr>
        <p:txBody>
          <a:bodyPr>
            <a:normAutofit fontScale="90000"/>
          </a:bodyPr>
          <a:lstStyle/>
          <a:p>
            <a:r>
              <a:rPr lang="mr-IN" dirty="0">
                <a:solidFill>
                  <a:srgbClr val="FFFF00"/>
                </a:solidFill>
                <a:effectLst/>
              </a:rPr>
              <a:t>भारताच्या सागरी सीमा 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pic>
        <p:nvPicPr>
          <p:cNvPr id="3074" name="Picture 2" descr="C:\Documents and Settings\Sunil\Desktop\MPSC Question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248400" cy="324284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3352800"/>
            <a:ext cx="8686800" cy="3285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sz="2000" dirty="0">
                <a:solidFill>
                  <a:srgbClr val="FFFF00"/>
                </a:solidFill>
              </a:rPr>
              <a:t>सागरी सीमा: (सुमारे ७५१७) ७५१६.५६ कि.मी. सर्व बेटासहित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sz="2000" dirty="0">
                <a:solidFill>
                  <a:srgbClr val="FFFF00"/>
                </a:solidFill>
              </a:rPr>
              <a:t>भारताची मुख्य किनारपट्टीची लांबी: ६०६३ कि.मी. (६१०० सुमारे)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sz="2000" dirty="0">
                <a:solidFill>
                  <a:srgbClr val="FFFF00"/>
                </a:solidFill>
              </a:rPr>
              <a:t> भारताची सागरी सरहद्द १२ नाविक मैल : पाक, श्रीलंका, मालदीव, इंडोनेशिया, बांग्लादेश म्यानमार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sz="2000" dirty="0"/>
              <a:t>नैरुत्य – अरबी समुद्र, आग्नेय – बंगालचा उपसागर, दक्षिण – हिंदी महासागर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sz="2000" dirty="0"/>
              <a:t>भारत दक्षिणेस: श्रीलंका, मालदीव व इंडोनेशिया हे द्वीप देश   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sz="2000" dirty="0"/>
              <a:t> भारत श्रीलंका दरम्यान पाल्क अरुंद सामुद्रधुनी व मन्यार चे आखत 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unil\Desktop\MPSC Question\New Doc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9079"/>
            <a:ext cx="6781800" cy="64203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mr-IN" dirty="0">
                <a:solidFill>
                  <a:srgbClr val="FFFF00"/>
                </a:solidFill>
                <a:effectLst/>
              </a:rPr>
              <a:t>भारत: स्थान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pic>
        <p:nvPicPr>
          <p:cNvPr id="4" name="Content Placeholder 3" descr="New Doc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82" r="882" b="2740"/>
          <a:stretch>
            <a:fillRect/>
          </a:stretch>
        </p:blipFill>
        <p:spPr>
          <a:xfrm>
            <a:off x="171717" y="1066800"/>
            <a:ext cx="4924023" cy="5638800"/>
          </a:xfrm>
        </p:spPr>
      </p:pic>
      <p:sp>
        <p:nvSpPr>
          <p:cNvPr id="5" name="Rectangle 4"/>
          <p:cNvSpPr/>
          <p:nvPr/>
        </p:nvSpPr>
        <p:spPr>
          <a:xfrm>
            <a:off x="5257800" y="1143000"/>
            <a:ext cx="37338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mr-IN" dirty="0">
                <a:solidFill>
                  <a:srgbClr val="FFFF00"/>
                </a:solidFill>
              </a:rPr>
              <a:t>स्थान</a:t>
            </a:r>
            <a:r>
              <a:rPr lang="en-US" dirty="0">
                <a:solidFill>
                  <a:srgbClr val="FFFF00"/>
                </a:solidFill>
              </a:rPr>
              <a:t> : </a:t>
            </a:r>
            <a:r>
              <a:rPr lang="mr-IN" dirty="0">
                <a:solidFill>
                  <a:srgbClr val="FFFF00"/>
                </a:solidFill>
              </a:rPr>
              <a:t>उत्तर पूर्व गोलार्ध </a:t>
            </a:r>
          </a:p>
          <a:p>
            <a:endParaRPr lang="mr-IN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आशिया खंडाच्या दक्षिण भागात मध्यवर्ती ठिकाणी</a:t>
            </a:r>
          </a:p>
          <a:p>
            <a:endParaRPr lang="mr-IN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अक्षवृत्तीय विस्तार : </a:t>
            </a:r>
            <a:r>
              <a:rPr lang="en-US" dirty="0">
                <a:solidFill>
                  <a:srgbClr val="FFFF00"/>
                </a:solidFill>
              </a:rPr>
              <a:t>८</a:t>
            </a:r>
            <a:r>
              <a:rPr lang="en-US" baseline="30000" dirty="0">
                <a:solidFill>
                  <a:srgbClr val="FFFF00"/>
                </a:solidFill>
              </a:rPr>
              <a:t>0</a:t>
            </a:r>
            <a:r>
              <a:rPr lang="en-US" dirty="0">
                <a:solidFill>
                  <a:srgbClr val="FFFF00"/>
                </a:solidFill>
              </a:rPr>
              <a:t> ४</a:t>
            </a:r>
            <a:r>
              <a:rPr lang="en-US" baseline="30000" dirty="0">
                <a:solidFill>
                  <a:srgbClr val="FFFF00"/>
                </a:solidFill>
              </a:rPr>
              <a:t>’ </a:t>
            </a:r>
            <a:r>
              <a:rPr lang="en-US" dirty="0">
                <a:solidFill>
                  <a:srgbClr val="FFFF00"/>
                </a:solidFill>
              </a:rPr>
              <a:t>२८”</a:t>
            </a:r>
            <a:r>
              <a:rPr lang="mr-IN" dirty="0">
                <a:solidFill>
                  <a:srgbClr val="FFFF00"/>
                </a:solidFill>
              </a:rPr>
              <a:t> उत्तर ते ३७</a:t>
            </a:r>
            <a:r>
              <a:rPr lang="en-US" baseline="30000" dirty="0">
                <a:solidFill>
                  <a:srgbClr val="FFFF00"/>
                </a:solidFill>
              </a:rPr>
              <a:t>0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mr-IN" dirty="0">
                <a:solidFill>
                  <a:srgbClr val="FFFF00"/>
                </a:solidFill>
              </a:rPr>
              <a:t>६</a:t>
            </a:r>
            <a:r>
              <a:rPr lang="en-US" baseline="30000" dirty="0">
                <a:solidFill>
                  <a:srgbClr val="FFFF00"/>
                </a:solidFill>
              </a:rPr>
              <a:t>’ </a:t>
            </a:r>
            <a:r>
              <a:rPr lang="mr-IN" dirty="0">
                <a:solidFill>
                  <a:srgbClr val="FFFF00"/>
                </a:solidFill>
              </a:rPr>
              <a:t>५३</a:t>
            </a:r>
            <a:r>
              <a:rPr lang="en-US" dirty="0">
                <a:solidFill>
                  <a:srgbClr val="FFFF00"/>
                </a:solidFill>
              </a:rPr>
              <a:t>”</a:t>
            </a:r>
            <a:r>
              <a:rPr lang="mr-IN" dirty="0">
                <a:solidFill>
                  <a:srgbClr val="FFFF00"/>
                </a:solidFill>
              </a:rPr>
              <a:t> उत्तर </a:t>
            </a:r>
          </a:p>
          <a:p>
            <a:endParaRPr lang="mr-IN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रेखावृत्तीय विस्तार : ६</a:t>
            </a:r>
            <a:r>
              <a:rPr lang="en-US" dirty="0">
                <a:solidFill>
                  <a:srgbClr val="FFFF00"/>
                </a:solidFill>
              </a:rPr>
              <a:t>८</a:t>
            </a:r>
            <a:r>
              <a:rPr lang="en-US" baseline="30000" dirty="0">
                <a:solidFill>
                  <a:srgbClr val="FFFF00"/>
                </a:solidFill>
              </a:rPr>
              <a:t>0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mr-IN" dirty="0">
                <a:solidFill>
                  <a:srgbClr val="FFFF00"/>
                </a:solidFill>
              </a:rPr>
              <a:t>७</a:t>
            </a:r>
            <a:r>
              <a:rPr lang="en-US" dirty="0">
                <a:solidFill>
                  <a:srgbClr val="FFFF00"/>
                </a:solidFill>
              </a:rPr>
              <a:t>’ </a:t>
            </a:r>
            <a:r>
              <a:rPr lang="mr-IN" dirty="0">
                <a:solidFill>
                  <a:srgbClr val="FFFF00"/>
                </a:solidFill>
              </a:rPr>
              <a:t>३३</a:t>
            </a:r>
            <a:r>
              <a:rPr lang="en-US" dirty="0">
                <a:solidFill>
                  <a:srgbClr val="FFFF00"/>
                </a:solidFill>
              </a:rPr>
              <a:t>”</a:t>
            </a:r>
            <a:r>
              <a:rPr lang="mr-IN" dirty="0">
                <a:solidFill>
                  <a:srgbClr val="FFFF00"/>
                </a:solidFill>
              </a:rPr>
              <a:t> पूर्व  ते ९७</a:t>
            </a:r>
            <a:r>
              <a:rPr lang="en-US" baseline="30000" dirty="0">
                <a:solidFill>
                  <a:srgbClr val="FFFF00"/>
                </a:solidFill>
              </a:rPr>
              <a:t>0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mr-IN" dirty="0">
                <a:solidFill>
                  <a:srgbClr val="FFFF00"/>
                </a:solidFill>
              </a:rPr>
              <a:t>२४</a:t>
            </a:r>
            <a:r>
              <a:rPr lang="en-US" dirty="0">
                <a:solidFill>
                  <a:srgbClr val="FFFF00"/>
                </a:solidFill>
              </a:rPr>
              <a:t>’ </a:t>
            </a:r>
            <a:r>
              <a:rPr lang="mr-IN" dirty="0">
                <a:solidFill>
                  <a:srgbClr val="FFFF00"/>
                </a:solidFill>
              </a:rPr>
              <a:t>४७</a:t>
            </a:r>
            <a:r>
              <a:rPr lang="en-US" dirty="0">
                <a:solidFill>
                  <a:srgbClr val="FFFF00"/>
                </a:solidFill>
              </a:rPr>
              <a:t>”</a:t>
            </a:r>
            <a:r>
              <a:rPr lang="mr-IN" dirty="0">
                <a:solidFill>
                  <a:srgbClr val="FFFF00"/>
                </a:solidFill>
              </a:rPr>
              <a:t> पूर्व</a:t>
            </a:r>
          </a:p>
          <a:p>
            <a:endParaRPr lang="mr-IN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पूर्व दक्षिणेस अंदमान निकोबार बेट (इंदिरा पाँइंट) ६</a:t>
            </a:r>
            <a:r>
              <a:rPr lang="en-US" baseline="30000" dirty="0">
                <a:solidFill>
                  <a:srgbClr val="FFFF00"/>
                </a:solidFill>
              </a:rPr>
              <a:t>0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mr-IN" dirty="0">
                <a:solidFill>
                  <a:srgbClr val="FFFF00"/>
                </a:solidFill>
              </a:rPr>
              <a:t>४५</a:t>
            </a:r>
            <a:r>
              <a:rPr lang="en-US" baseline="30000" dirty="0"/>
              <a:t>’</a:t>
            </a:r>
            <a:endParaRPr lang="mr-IN" baseline="30000" dirty="0"/>
          </a:p>
          <a:p>
            <a:endParaRPr lang="mr-IN" baseline="300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भारताच्या मध्यातून कर्कवृत्त जाते </a:t>
            </a:r>
          </a:p>
          <a:p>
            <a:pPr>
              <a:buFont typeface="Wingdings" pitchFamily="2" charset="2"/>
              <a:buChar char="v"/>
            </a:pPr>
            <a:endParaRPr lang="mr-IN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mr-IN" dirty="0">
                <a:solidFill>
                  <a:srgbClr val="FFFF00"/>
                </a:solidFill>
              </a:rPr>
              <a:t>अलाहाबाद मधून ८२</a:t>
            </a:r>
            <a:r>
              <a:rPr lang="en-US" baseline="30000" dirty="0">
                <a:solidFill>
                  <a:srgbClr val="FFFF00"/>
                </a:solidFill>
              </a:rPr>
              <a:t> 0</a:t>
            </a:r>
            <a:r>
              <a:rPr lang="mr-IN" baseline="30000" dirty="0">
                <a:solidFill>
                  <a:srgbClr val="FFFF00"/>
                </a:solidFill>
              </a:rPr>
              <a:t> </a:t>
            </a:r>
            <a:r>
              <a:rPr lang="mr-IN" dirty="0">
                <a:solidFill>
                  <a:srgbClr val="FFFF00"/>
                </a:solidFill>
              </a:rPr>
              <a:t>३०</a:t>
            </a:r>
            <a:r>
              <a:rPr lang="en-US" baseline="30000" dirty="0"/>
              <a:t> ’</a:t>
            </a:r>
            <a:r>
              <a:rPr lang="mr-IN" dirty="0">
                <a:solidFill>
                  <a:srgbClr val="FFFF00"/>
                </a:solidFill>
              </a:rPr>
              <a:t> प्रमाणित रेखावृत्त प्रमाण वेळ ठरते (IST) </a:t>
            </a:r>
            <a:r>
              <a:rPr lang="mr-IN" baseline="30000" dirty="0">
                <a:solidFill>
                  <a:srgbClr val="FFFF00"/>
                </a:solidFill>
              </a:rPr>
              <a:t>  </a:t>
            </a:r>
            <a:endParaRPr lang="mr-IN" dirty="0">
              <a:solidFill>
                <a:srgbClr val="FFFF00"/>
              </a:solidFill>
            </a:endParaRPr>
          </a:p>
          <a:p>
            <a:endParaRPr lang="mr-IN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mr-IN" dirty="0">
                <a:solidFill>
                  <a:srgbClr val="FFFF00"/>
                </a:solidFill>
                <a:effectLst/>
              </a:rPr>
              <a:t>भारत: स्थान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pic>
        <p:nvPicPr>
          <p:cNvPr id="4" name="Content Placeholder 3" descr="New Doc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82" r="882" b="2740"/>
          <a:stretch>
            <a:fillRect/>
          </a:stretch>
        </p:blipFill>
        <p:spPr>
          <a:xfrm>
            <a:off x="171717" y="1066800"/>
            <a:ext cx="4924023" cy="5638800"/>
          </a:xfrm>
        </p:spPr>
      </p:pic>
      <p:sp>
        <p:nvSpPr>
          <p:cNvPr id="5" name="Rectangle 4"/>
          <p:cNvSpPr/>
          <p:nvPr/>
        </p:nvSpPr>
        <p:spPr>
          <a:xfrm>
            <a:off x="5257800" y="1143000"/>
            <a:ext cx="3733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mr-IN" dirty="0">
                <a:solidFill>
                  <a:srgbClr val="FFFF00"/>
                </a:solidFill>
              </a:rPr>
              <a:t>भारतातील सर्वात मोठा व सर्वात लहान दिवस यातील फरक दक्षिण भारतातील कन्याकुमारी जवळ सुमारे ४५ मिनिटाचा आणि उत्तर भारतातील लेह व लढाख जवळ ४ तासांचा आहे.</a:t>
            </a:r>
          </a:p>
          <a:p>
            <a:pPr>
              <a:lnSpc>
                <a:spcPct val="150000"/>
              </a:lnSpc>
            </a:pPr>
            <a:endParaRPr lang="mr-IN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/>
              <a:t> भारतातील पूर्व भागातील अरुणाचल प्रदेशातील किबिथु  गाव आणि पश्चिम भागातील गुजरातमधील सर खाडीजवळ घुअर मोटा या दोन ठिकाणच्या सुर्योदयातील अंतर सुमारे ११६ मिनिटाचे आहे.  </a:t>
            </a:r>
          </a:p>
          <a:p>
            <a:endParaRPr lang="mr-IN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mr-IN" dirty="0">
                <a:solidFill>
                  <a:srgbClr val="FFFF00"/>
                </a:solidFill>
                <a:effectLst/>
              </a:rPr>
              <a:t>भारत: विस्तार 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pic>
        <p:nvPicPr>
          <p:cNvPr id="4" name="Content Placeholder 3" descr="New Doc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82" r="882" b="2740"/>
          <a:stretch>
            <a:fillRect/>
          </a:stretch>
        </p:blipFill>
        <p:spPr>
          <a:xfrm>
            <a:off x="171717" y="1066800"/>
            <a:ext cx="4924023" cy="5638800"/>
          </a:xfrm>
        </p:spPr>
      </p:pic>
      <p:sp>
        <p:nvSpPr>
          <p:cNvPr id="5" name="Rectangle 4"/>
          <p:cNvSpPr/>
          <p:nvPr/>
        </p:nvSpPr>
        <p:spPr>
          <a:xfrm>
            <a:off x="5410200" y="1066801"/>
            <a:ext cx="3581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mr-IN" dirty="0">
                <a:solidFill>
                  <a:srgbClr val="FFFF00"/>
                </a:solidFill>
              </a:rPr>
              <a:t>भारत क्षेत्रफळाच्या दृष्टीने जगतील सातव्या क्रमांकाचा देश (३२८७१६३ चौ.कि.मी). २.४% </a:t>
            </a:r>
          </a:p>
          <a:p>
            <a:pPr>
              <a:lnSpc>
                <a:spcPct val="150000"/>
              </a:lnSpc>
            </a:pPr>
            <a:endParaRPr lang="mr-IN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mr-IN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mr-IN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mr-IN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mr-IN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mr-IN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mr-IN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mr-IN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/>
              <a:t> भारत गुजरात पश्चिम टोक ते अरुणाचल प्रदेश पूर्वेकडील टोक २९९३ कि.मी </a:t>
            </a:r>
          </a:p>
          <a:p>
            <a:endParaRPr lang="mr-IN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57800" y="2438400"/>
          <a:ext cx="3505200" cy="306144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033">
                <a:tc>
                  <a:txBody>
                    <a:bodyPr/>
                    <a:lstStyle/>
                    <a:p>
                      <a:r>
                        <a:rPr lang="mr-IN" dirty="0">
                          <a:solidFill>
                            <a:srgbClr val="FF0000"/>
                          </a:solidFill>
                        </a:rPr>
                        <a:t>देश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>
                          <a:solidFill>
                            <a:srgbClr val="FF0000"/>
                          </a:solidFill>
                        </a:rPr>
                        <a:t>क्षेत्रफळ </a:t>
                      </a:r>
                      <a:r>
                        <a:rPr lang="mr-IN" dirty="0">
                          <a:solidFill>
                            <a:srgbClr val="FFFF00"/>
                          </a:solidFill>
                        </a:rPr>
                        <a:t>चौ.कि.मी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561">
                <a:tc>
                  <a:txBody>
                    <a:bodyPr/>
                    <a:lstStyle/>
                    <a:p>
                      <a:r>
                        <a:rPr lang="mr-IN" dirty="0"/>
                        <a:t>रशिया (जुना)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/>
                        <a:t>५१,००,७२,०००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561">
                <a:tc>
                  <a:txBody>
                    <a:bodyPr/>
                    <a:lstStyle/>
                    <a:p>
                      <a:r>
                        <a:rPr lang="mr-IN" dirty="0"/>
                        <a:t>कँनडा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/>
                        <a:t>१,७०,९८,२४२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561">
                <a:tc>
                  <a:txBody>
                    <a:bodyPr/>
                    <a:lstStyle/>
                    <a:p>
                      <a:r>
                        <a:rPr lang="mr-IN" dirty="0"/>
                        <a:t>संयुक्त संस्थाने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/>
                        <a:t>९८,२६,६७५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561">
                <a:tc>
                  <a:txBody>
                    <a:bodyPr/>
                    <a:lstStyle/>
                    <a:p>
                      <a:r>
                        <a:rPr lang="mr-IN" dirty="0"/>
                        <a:t>चीन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/>
                        <a:t>९७,०६,९६१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561">
                <a:tc>
                  <a:txBody>
                    <a:bodyPr/>
                    <a:lstStyle/>
                    <a:p>
                      <a:r>
                        <a:rPr lang="mr-IN" dirty="0"/>
                        <a:t>ब्राझील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/>
                        <a:t>८५,१४,८७७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561">
                <a:tc>
                  <a:txBody>
                    <a:bodyPr/>
                    <a:lstStyle/>
                    <a:p>
                      <a:r>
                        <a:rPr lang="mr-IN" dirty="0"/>
                        <a:t>ऑस्टेलीय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mr-IN" dirty="0"/>
                        <a:t>७६,९२,०२४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mr-IN" dirty="0">
                <a:solidFill>
                  <a:srgbClr val="FFFF00"/>
                </a:solidFill>
                <a:effectLst/>
              </a:rPr>
              <a:t>भारत: विस्तार 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pic>
        <p:nvPicPr>
          <p:cNvPr id="4" name="Content Placeholder 3" descr="New Doc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82" r="882" b="2740"/>
          <a:stretch>
            <a:fillRect/>
          </a:stretch>
        </p:blipFill>
        <p:spPr>
          <a:xfrm>
            <a:off x="171717" y="1066800"/>
            <a:ext cx="4924023" cy="5638800"/>
          </a:xfrm>
        </p:spPr>
      </p:pic>
      <p:sp>
        <p:nvSpPr>
          <p:cNvPr id="5" name="Rectangle 4"/>
          <p:cNvSpPr/>
          <p:nvPr/>
        </p:nvSpPr>
        <p:spPr>
          <a:xfrm>
            <a:off x="5410200" y="1066801"/>
            <a:ext cx="35814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mr-IN" dirty="0">
                <a:solidFill>
                  <a:srgbClr val="FFFF00"/>
                </a:solidFill>
              </a:rPr>
              <a:t>काश्मीर उत्तरेकडील टोक ते कन्याकुमारी दक्षिणेकडील टोक ३२१४ कि.मी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/>
              <a:t> भारत २०१४ नुसार २९ राज्ये ७ केंद्रशासित प्रदेश, ६७६ जिल्हे </a:t>
            </a:r>
            <a:r>
              <a:rPr lang="mr-IN" dirty="0">
                <a:solidFill>
                  <a:srgbClr val="FFFF00"/>
                </a:solidFill>
              </a:rPr>
              <a:t>(६४० २०११ नुसार) </a:t>
            </a:r>
            <a:r>
              <a:rPr lang="mr-IN" dirty="0"/>
              <a:t>५९२४ तालुके, ५१६१ शहरे, ६७८५८८ खेडी.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/>
              <a:t> </a:t>
            </a:r>
            <a:r>
              <a:rPr lang="mr-IN" dirty="0">
                <a:solidFill>
                  <a:srgbClr val="FFFF00"/>
                </a:solidFill>
              </a:rPr>
              <a:t>क्षेत्रफळ राज्ये: </a:t>
            </a:r>
            <a:r>
              <a:rPr lang="mr-IN" dirty="0"/>
              <a:t>राजस्थान (३४२२३९), मध्यप्रदेश (३०८२५२), महाराष्ट्र (३०७७१३) तर गोवा (३७७२)  </a:t>
            </a:r>
            <a:r>
              <a:rPr lang="mr-IN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dirty="0"/>
              <a:t> </a:t>
            </a:r>
            <a:r>
              <a:rPr lang="mr-IN" dirty="0">
                <a:solidFill>
                  <a:srgbClr val="FFFF00"/>
                </a:solidFill>
              </a:rPr>
              <a:t>क्षेत्रफळ केंद्रशासित प्रदेश: मोठे अंदमान निकोबार (८२४९) तर लहान लक्षद्वीप समूह (३२)</a:t>
            </a:r>
            <a:r>
              <a:rPr lang="mr-IN" dirty="0"/>
              <a:t> </a:t>
            </a:r>
          </a:p>
          <a:p>
            <a:endParaRPr lang="mr-IN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Sunil\Desktop\MPSC Question\New Doc 9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88585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unil\Desktop\MPSC Question\New Doc 9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763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mr-IN" dirty="0">
                <a:solidFill>
                  <a:srgbClr val="FFFF00"/>
                </a:solidFill>
              </a:rPr>
              <a:t>भारत: परमस्थाने 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838198"/>
          <a:ext cx="8686800" cy="5410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9415">
                <a:tc>
                  <a:txBody>
                    <a:bodyPr/>
                    <a:lstStyle/>
                    <a:p>
                      <a:r>
                        <a:rPr lang="mr-IN" dirty="0"/>
                        <a:t>दिशा / उंची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>
                          <a:solidFill>
                            <a:srgbClr val="FF0000"/>
                          </a:solidFill>
                        </a:rPr>
                        <a:t>परमस्थाने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/>
                        <a:t>राज्ये /</a:t>
                      </a:r>
                      <a:r>
                        <a:rPr lang="mr-IN" baseline="0" dirty="0"/>
                        <a:t> क्षेत्र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415">
                <a:tc>
                  <a:txBody>
                    <a:bodyPr/>
                    <a:lstStyle/>
                    <a:p>
                      <a:pPr algn="ctr"/>
                      <a:r>
                        <a:rPr lang="mr-IN" dirty="0"/>
                        <a:t>उत्तर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/>
                        <a:t>दफ्दार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/>
                        <a:t>जम्मू कश्मीर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9415">
                <a:tc>
                  <a:txBody>
                    <a:bodyPr/>
                    <a:lstStyle/>
                    <a:p>
                      <a:pPr algn="ctr"/>
                      <a:r>
                        <a:rPr lang="mr-IN" dirty="0"/>
                        <a:t>पूर्व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/>
                        <a:t>किबिथु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/>
                        <a:t>अरुणाचल प्रदेश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415">
                <a:tc>
                  <a:txBody>
                    <a:bodyPr/>
                    <a:lstStyle/>
                    <a:p>
                      <a:pPr algn="ctr"/>
                      <a:r>
                        <a:rPr lang="mr-IN" dirty="0"/>
                        <a:t>दक्षिण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/>
                        <a:t>इंदिरा</a:t>
                      </a:r>
                      <a:r>
                        <a:rPr lang="mr-IN" baseline="0" dirty="0"/>
                        <a:t> </a:t>
                      </a:r>
                      <a:r>
                        <a:rPr kumimoji="0" lang="mr-IN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पाँइंट</a:t>
                      </a:r>
                      <a:endParaRPr kumimoji="0" lang="en-US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/>
                        <a:t>निकोबार बेट समुह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415">
                <a:tc>
                  <a:txBody>
                    <a:bodyPr/>
                    <a:lstStyle/>
                    <a:p>
                      <a:pPr algn="ctr"/>
                      <a:r>
                        <a:rPr lang="mr-IN" dirty="0"/>
                        <a:t>पश्चिम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/>
                        <a:t>घुअर मोटा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/>
                        <a:t>गुजरात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415">
                <a:tc>
                  <a:txBody>
                    <a:bodyPr/>
                    <a:lstStyle/>
                    <a:p>
                      <a:pPr algn="ctr"/>
                      <a:r>
                        <a:rPr lang="mr-IN" dirty="0"/>
                        <a:t>सर्वाधिक उंच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/>
                        <a:t>के २ ८६११ मीटर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/>
                        <a:t>काराकोरम रांग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3712">
                <a:tc>
                  <a:txBody>
                    <a:bodyPr/>
                    <a:lstStyle/>
                    <a:p>
                      <a:pPr algn="ctr"/>
                      <a:r>
                        <a:rPr lang="mr-IN" dirty="0"/>
                        <a:t>भूभागावरील सर्वात खोल बिंदू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/>
                        <a:t>कुट्टानद -२.२ मी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/>
                        <a:t>केरळ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609600"/>
            <a:ext cx="2819400" cy="1219200"/>
          </a:xfrm>
        </p:spPr>
        <p:txBody>
          <a:bodyPr>
            <a:normAutofit fontScale="90000"/>
          </a:bodyPr>
          <a:lstStyle/>
          <a:p>
            <a:r>
              <a:rPr lang="mr-IN" dirty="0">
                <a:solidFill>
                  <a:srgbClr val="FFFF00"/>
                </a:solidFill>
                <a:effectLst/>
              </a:rPr>
              <a:t>भारताच्या भू सीमा </a:t>
            </a:r>
            <a:endParaRPr lang="en-US" dirty="0">
              <a:solidFill>
                <a:srgbClr val="FFFF00"/>
              </a:solidFill>
              <a:effectLst/>
            </a:endParaRPr>
          </a:p>
        </p:txBody>
      </p:sp>
      <p:pic>
        <p:nvPicPr>
          <p:cNvPr id="3074" name="Picture 2" descr="C:\Documents and Settings\Sunil\Desktop\MPSC Question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248400" cy="324284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3352800"/>
            <a:ext cx="8686800" cy="3698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sz="2000" dirty="0">
                <a:solidFill>
                  <a:srgbClr val="FFFF00"/>
                </a:solidFill>
              </a:rPr>
              <a:t>नैसर्गीक सरहद्द: चीन, नेपाळ, भूतान व म्यानमार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sz="2000" dirty="0"/>
              <a:t> मानव निर्मित सरहद्द: पाकिस्तान व बांग्लादेश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sz="2000" dirty="0">
                <a:solidFill>
                  <a:srgbClr val="FFFF00"/>
                </a:solidFill>
              </a:rPr>
              <a:t>भूवेष्टित प्रदेश: नेपाळ, भूतान (देश) व मध्य प्रदेश, छातीसगड, झारखंड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sz="2000" dirty="0">
                <a:solidFill>
                  <a:srgbClr val="FFFF00"/>
                </a:solidFill>
              </a:rPr>
              <a:t> </a:t>
            </a:r>
            <a:r>
              <a:rPr lang="mr-IN" sz="2000" dirty="0"/>
              <a:t>भारताची भू सीमा: १५२०० कि.मी.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sz="2000" dirty="0">
                <a:solidFill>
                  <a:srgbClr val="FFFF00"/>
                </a:solidFill>
              </a:rPr>
              <a:t>वायव्य – पाक, अफगानिस्तान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sz="2000" dirty="0">
                <a:solidFill>
                  <a:srgbClr val="FFFF00"/>
                </a:solidFill>
              </a:rPr>
              <a:t>उत्तर – चीन, नेपाळ, भूतान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mr-IN" sz="2000" dirty="0">
                <a:solidFill>
                  <a:srgbClr val="FFFF00"/>
                </a:solidFill>
              </a:rPr>
              <a:t>पूर्वेस – म्यानमार, बांग्लादेश  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176</TotalTime>
  <Words>613</Words>
  <Application>Microsoft Office PowerPoint</Application>
  <PresentationFormat>On-screen Show (4:3)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Book Antiqua</vt:lpstr>
      <vt:lpstr>Lucida Sans</vt:lpstr>
      <vt:lpstr>Wingdings</vt:lpstr>
      <vt:lpstr>Wingdings 2</vt:lpstr>
      <vt:lpstr>Wingdings 3</vt:lpstr>
      <vt:lpstr>Apex</vt:lpstr>
      <vt:lpstr>PowerPoint Presentation</vt:lpstr>
      <vt:lpstr>भारत: स्थान</vt:lpstr>
      <vt:lpstr>भारत: स्थान</vt:lpstr>
      <vt:lpstr>भारत: विस्तार </vt:lpstr>
      <vt:lpstr>भारत: विस्तार </vt:lpstr>
      <vt:lpstr>PowerPoint Presentation</vt:lpstr>
      <vt:lpstr>PowerPoint Presentation</vt:lpstr>
      <vt:lpstr>PowerPoint Presentation</vt:lpstr>
      <vt:lpstr>भारताच्या भू सीमा </vt:lpstr>
      <vt:lpstr>PowerPoint Presentation</vt:lpstr>
      <vt:lpstr>भारताच्या सागरी सीमा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18</cp:revision>
  <dcterms:created xsi:type="dcterms:W3CDTF">2006-08-16T00:00:00Z</dcterms:created>
  <dcterms:modified xsi:type="dcterms:W3CDTF">2025-02-11T11:11:44Z</dcterms:modified>
</cp:coreProperties>
</file>